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9" r:id="rId2"/>
    <p:sldId id="262" r:id="rId3"/>
    <p:sldId id="289" r:id="rId4"/>
    <p:sldId id="300" r:id="rId5"/>
    <p:sldId id="301" r:id="rId6"/>
    <p:sldId id="302" r:id="rId7"/>
    <p:sldId id="309" r:id="rId8"/>
    <p:sldId id="307" r:id="rId9"/>
    <p:sldId id="308" r:id="rId10"/>
    <p:sldId id="306" r:id="rId11"/>
    <p:sldId id="310"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59" d="100"/>
          <a:sy n="59" d="100"/>
        </p:scale>
        <p:origin x="-1674" y="-27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EDB6431-F054-411A-900D-6697C78DD5F7}" type="datetimeFigureOut">
              <a:rPr lang="en-US" smtClean="0"/>
              <a:pPr/>
              <a:t>9/18/2021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0C46B7D-2937-41EC-ACBA-8E3829DE46B8}"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0C46B7D-2937-41EC-ACBA-8E3829DE46B8}" type="slidenum">
              <a:rPr lang="en-US" smtClean="0"/>
              <a:pPr/>
              <a:t>3</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F75C853-76C2-4079-98C4-5CD08860D44D}" type="datetimeFigureOut">
              <a:rPr lang="en-US" smtClean="0"/>
              <a:pPr/>
              <a:t>9/18/2021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F75C853-76C2-4079-98C4-5CD08860D44D}" type="datetimeFigureOut">
              <a:rPr lang="en-US" smtClean="0"/>
              <a:pPr/>
              <a:t>9/18/2021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F75C853-76C2-4079-98C4-5CD08860D44D}" type="datetimeFigureOut">
              <a:rPr lang="en-US" smtClean="0"/>
              <a:pPr/>
              <a:t>9/18/2021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F75C853-76C2-4079-98C4-5CD08860D44D}" type="datetimeFigureOut">
              <a:rPr lang="en-US" smtClean="0"/>
              <a:pPr/>
              <a:t>9/18/2021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F75C853-76C2-4079-98C4-5CD08860D44D}" type="datetimeFigureOut">
              <a:rPr lang="en-US" smtClean="0"/>
              <a:pPr/>
              <a:t>9/18/2021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F75C853-76C2-4079-98C4-5CD08860D44D}" type="datetimeFigureOut">
              <a:rPr lang="en-US" smtClean="0"/>
              <a:pPr/>
              <a:t>9/18/2021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F75C853-76C2-4079-98C4-5CD08860D44D}" type="datetimeFigureOut">
              <a:rPr lang="en-US" smtClean="0"/>
              <a:pPr/>
              <a:t>9/18/2021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F75C853-76C2-4079-98C4-5CD08860D44D}" type="datetimeFigureOut">
              <a:rPr lang="en-US" smtClean="0"/>
              <a:pPr/>
              <a:t>9/18/2021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F75C853-76C2-4079-98C4-5CD08860D44D}" type="datetimeFigureOut">
              <a:rPr lang="en-US" smtClean="0"/>
              <a:pPr/>
              <a:t>9/18/2021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F75C853-76C2-4079-98C4-5CD08860D44D}" type="datetimeFigureOut">
              <a:rPr lang="en-US" smtClean="0"/>
              <a:pPr/>
              <a:t>9/18/2021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F75C853-76C2-4079-98C4-5CD08860D44D}" type="datetimeFigureOut">
              <a:rPr lang="en-US" smtClean="0"/>
              <a:pPr/>
              <a:t>9/18/2021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F75C853-76C2-4079-98C4-5CD08860D44D}" type="datetimeFigureOut">
              <a:rPr lang="en-US" smtClean="0"/>
              <a:pPr/>
              <a:t>9/18/2021</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08B674-FDA7-4AF5-A5F2-A4FAEED92B32}"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hyperlink" Target="https://forms.gle/Xqvykv5vfEi1zpyF7" TargetMode="External"/><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8000"/>
          </a:xfrm>
        </p:spPr>
      </p:pic>
      <p:sp>
        <p:nvSpPr>
          <p:cNvPr id="11" name="TextBox 10"/>
          <p:cNvSpPr txBox="1"/>
          <p:nvPr/>
        </p:nvSpPr>
        <p:spPr>
          <a:xfrm>
            <a:off x="685800" y="1143000"/>
            <a:ext cx="8077200" cy="1323439"/>
          </a:xfrm>
          <a:prstGeom prst="rect">
            <a:avLst/>
          </a:prstGeom>
          <a:noFill/>
        </p:spPr>
        <p:txBody>
          <a:bodyPr wrap="square" rtlCol="0">
            <a:spAutoFit/>
          </a:bodyPr>
          <a:lstStyle/>
          <a:p>
            <a:pPr algn="ctr"/>
            <a:r>
              <a:rPr lang="en-US" sz="4000" dirty="0" smtClean="0">
                <a:solidFill>
                  <a:schemeClr val="bg1"/>
                </a:solidFill>
                <a:latin typeface="Aharoni" pitchFamily="2" charset="-79"/>
                <a:cs typeface="Aharoni" pitchFamily="2" charset="-79"/>
              </a:rPr>
              <a:t>Welcome to all </a:t>
            </a:r>
          </a:p>
          <a:p>
            <a:pPr algn="ctr"/>
            <a:r>
              <a:rPr lang="en-US" sz="4000" dirty="0" smtClean="0">
                <a:solidFill>
                  <a:schemeClr val="bg1"/>
                </a:solidFill>
                <a:latin typeface="Aharoni" pitchFamily="2" charset="-79"/>
                <a:cs typeface="Aharoni" pitchFamily="2" charset="-79"/>
              </a:rPr>
              <a:t>for the MHRM Online lecture </a:t>
            </a:r>
            <a:endParaRPr lang="en-US" sz="4000" dirty="0">
              <a:solidFill>
                <a:schemeClr val="bg1"/>
              </a:solidFill>
              <a:latin typeface="Aharoni" pitchFamily="2" charset="-79"/>
              <a:cs typeface="Aharoni" pitchFamily="2" charset="-79"/>
            </a:endParaRPr>
          </a:p>
        </p:txBody>
      </p:sp>
      <p:sp>
        <p:nvSpPr>
          <p:cNvPr id="4" name="TextBox 3"/>
          <p:cNvSpPr txBox="1"/>
          <p:nvPr/>
        </p:nvSpPr>
        <p:spPr>
          <a:xfrm>
            <a:off x="4724400" y="4953000"/>
            <a:ext cx="4419600" cy="1569660"/>
          </a:xfrm>
          <a:prstGeom prst="rect">
            <a:avLst/>
          </a:prstGeom>
          <a:noFill/>
        </p:spPr>
        <p:txBody>
          <a:bodyPr wrap="square" rtlCol="0">
            <a:spAutoFit/>
          </a:bodyPr>
          <a:lstStyle/>
          <a:p>
            <a:r>
              <a:rPr lang="en-US" sz="3200" dirty="0" smtClean="0">
                <a:solidFill>
                  <a:schemeClr val="bg1"/>
                </a:solidFill>
                <a:latin typeface="Algerian" pitchFamily="82" charset="0"/>
              </a:rPr>
              <a:t>By </a:t>
            </a:r>
          </a:p>
          <a:p>
            <a:r>
              <a:rPr lang="en-US" sz="3200" dirty="0" smtClean="0">
                <a:solidFill>
                  <a:schemeClr val="bg1"/>
                </a:solidFill>
                <a:latin typeface="Algerian" pitchFamily="82" charset="0"/>
              </a:rPr>
              <a:t>D</a:t>
            </a:r>
            <a:r>
              <a:rPr lang="en-US" sz="3200" dirty="0" smtClean="0">
                <a:solidFill>
                  <a:schemeClr val="bg1"/>
                </a:solidFill>
                <a:latin typeface="Algerian" pitchFamily="82" charset="0"/>
              </a:rPr>
              <a:t>r</a:t>
            </a:r>
            <a:r>
              <a:rPr lang="en-US" sz="3200" dirty="0" smtClean="0">
                <a:solidFill>
                  <a:schemeClr val="bg1"/>
                </a:solidFill>
                <a:latin typeface="Algerian" pitchFamily="82" charset="0"/>
              </a:rPr>
              <a:t>. Dhiraj Ovhal </a:t>
            </a:r>
          </a:p>
          <a:p>
            <a:r>
              <a:rPr lang="en-US" sz="3200" dirty="0" smtClean="0">
                <a:solidFill>
                  <a:schemeClr val="bg1"/>
                </a:solidFill>
                <a:latin typeface="Algerian" pitchFamily="82" charset="0"/>
              </a:rPr>
              <a:t>HOD of Commerce  </a:t>
            </a:r>
            <a:endParaRPr lang="en-US" sz="3200" dirty="0">
              <a:solidFill>
                <a:schemeClr val="bg1"/>
              </a:solidFill>
              <a:latin typeface="Algerian" pitchFamily="82"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1485" y="1"/>
            <a:ext cx="9145485" cy="6857999"/>
          </a:xfrm>
        </p:spPr>
      </p:pic>
      <p:sp>
        <p:nvSpPr>
          <p:cNvPr id="4" name="TextBox 3"/>
          <p:cNvSpPr txBox="1"/>
          <p:nvPr/>
        </p:nvSpPr>
        <p:spPr>
          <a:xfrm>
            <a:off x="1524000" y="1752600"/>
            <a:ext cx="5943600" cy="1446550"/>
          </a:xfrm>
          <a:prstGeom prst="rect">
            <a:avLst/>
          </a:prstGeom>
          <a:noFill/>
        </p:spPr>
        <p:txBody>
          <a:bodyPr wrap="square" rtlCol="0">
            <a:spAutoFit/>
          </a:bodyPr>
          <a:lstStyle/>
          <a:p>
            <a:pPr algn="ctr"/>
            <a:r>
              <a:rPr lang="en-US" sz="8800" dirty="0" smtClean="0">
                <a:solidFill>
                  <a:schemeClr val="bg1"/>
                </a:solidFill>
                <a:latin typeface="Aharoni" pitchFamily="2" charset="-79"/>
                <a:cs typeface="Aharoni" pitchFamily="2" charset="-79"/>
              </a:rPr>
              <a:t>Thank You </a:t>
            </a:r>
            <a:endParaRPr lang="en-US" sz="8800" dirty="0">
              <a:solidFill>
                <a:schemeClr val="bg1"/>
              </a:solidFill>
              <a:latin typeface="Aharoni" pitchFamily="2" charset="-79"/>
              <a:cs typeface="Aharoni" pitchFamily="2" charset="-79"/>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1485" y="0"/>
            <a:ext cx="9145485" cy="6857999"/>
          </a:xfrm>
        </p:spPr>
      </p:pic>
      <p:sp>
        <p:nvSpPr>
          <p:cNvPr id="4" name="TextBox 3"/>
          <p:cNvSpPr txBox="1"/>
          <p:nvPr/>
        </p:nvSpPr>
        <p:spPr>
          <a:xfrm>
            <a:off x="685800" y="762000"/>
            <a:ext cx="7772400" cy="3970318"/>
          </a:xfrm>
          <a:prstGeom prst="rect">
            <a:avLst/>
          </a:prstGeom>
          <a:noFill/>
        </p:spPr>
        <p:txBody>
          <a:bodyPr wrap="square" rtlCol="0">
            <a:spAutoFit/>
          </a:bodyPr>
          <a:lstStyle/>
          <a:p>
            <a:pPr algn="ctr"/>
            <a:r>
              <a:rPr lang="en-US" sz="3600" dirty="0" smtClean="0">
                <a:solidFill>
                  <a:schemeClr val="bg1"/>
                </a:solidFill>
                <a:latin typeface="Aharoni" pitchFamily="2" charset="-79"/>
                <a:cs typeface="Aharoni" pitchFamily="2" charset="-79"/>
              </a:rPr>
              <a:t>Attendance Link</a:t>
            </a:r>
          </a:p>
          <a:p>
            <a:pPr algn="ctr"/>
            <a:endParaRPr lang="en-US" sz="3600" dirty="0" smtClean="0">
              <a:solidFill>
                <a:schemeClr val="bg1"/>
              </a:solidFill>
              <a:latin typeface="Aharoni" pitchFamily="2" charset="-79"/>
              <a:cs typeface="Aharoni" pitchFamily="2" charset="-79"/>
            </a:endParaRPr>
          </a:p>
          <a:p>
            <a:pPr algn="ctr"/>
            <a:endParaRPr lang="en-US" sz="3600" dirty="0" smtClean="0">
              <a:solidFill>
                <a:schemeClr val="bg1"/>
              </a:solidFill>
              <a:latin typeface="Aharoni" pitchFamily="2" charset="-79"/>
              <a:cs typeface="Aharoni" pitchFamily="2" charset="-79"/>
            </a:endParaRPr>
          </a:p>
          <a:p>
            <a:pPr algn="ctr"/>
            <a:r>
              <a:rPr lang="en-US" sz="3600" dirty="0" smtClean="0">
                <a:solidFill>
                  <a:schemeClr val="bg1"/>
                </a:solidFill>
                <a:hlinkClick r:id="rId3"/>
              </a:rPr>
              <a:t>https://forms.gle/Xqvykv5vfEi1zpyF7</a:t>
            </a:r>
            <a:endParaRPr lang="en-US" sz="3600" dirty="0" smtClean="0">
              <a:solidFill>
                <a:schemeClr val="bg1"/>
              </a:solidFill>
            </a:endParaRPr>
          </a:p>
          <a:p>
            <a:pPr algn="ctr"/>
            <a:endParaRPr lang="en-US" sz="3600" dirty="0" smtClean="0">
              <a:solidFill>
                <a:schemeClr val="bg1"/>
              </a:solidFill>
            </a:endParaRPr>
          </a:p>
          <a:p>
            <a:pPr algn="ctr"/>
            <a:r>
              <a:rPr lang="en-US" sz="3600" dirty="0" smtClean="0">
                <a:solidFill>
                  <a:schemeClr val="bg1"/>
                </a:solidFill>
              </a:rPr>
              <a:t>(Mention date at last point)</a:t>
            </a:r>
          </a:p>
          <a:p>
            <a:pPr algn="ctr"/>
            <a:r>
              <a:rPr lang="en-US" sz="3600" dirty="0" smtClean="0">
                <a:solidFill>
                  <a:schemeClr val="bg1"/>
                </a:solidFill>
                <a:latin typeface="Aharoni" pitchFamily="2" charset="-79"/>
                <a:cs typeface="Aharoni" pitchFamily="2" charset="-79"/>
              </a:rPr>
              <a:t> </a:t>
            </a:r>
            <a:endParaRPr lang="en-US" sz="3600" dirty="0">
              <a:solidFill>
                <a:schemeClr val="bg1"/>
              </a:solidFill>
              <a:latin typeface="Aharoni" pitchFamily="2" charset="-79"/>
              <a:cs typeface="Aharoni" pitchFamily="2" charset="-79"/>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amond(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6885"/>
          </a:xfrm>
        </p:spPr>
      </p:pic>
      <p:sp>
        <p:nvSpPr>
          <p:cNvPr id="3" name="TextBox 2"/>
          <p:cNvSpPr txBox="1"/>
          <p:nvPr/>
        </p:nvSpPr>
        <p:spPr>
          <a:xfrm>
            <a:off x="228600" y="681335"/>
            <a:ext cx="8382000" cy="83099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marL="0" lvl="1" algn="ctr"/>
            <a:r>
              <a:rPr lang="en-US" sz="2400" b="1" dirty="0" smtClean="0">
                <a:latin typeface="Aharoni" pitchFamily="2" charset="-79"/>
                <a:cs typeface="Aharoni" pitchFamily="2" charset="-79"/>
              </a:rPr>
              <a:t> </a:t>
            </a:r>
            <a:r>
              <a:rPr lang="en-US" sz="2400" b="1" dirty="0" smtClean="0">
                <a:cs typeface="Aharoni" pitchFamily="2" charset="-79"/>
              </a:rPr>
              <a:t>Q.6 Marketing Information System</a:t>
            </a:r>
            <a:r>
              <a:rPr lang="en-US" sz="2400" b="1" dirty="0" smtClean="0">
                <a:latin typeface="Aharoni" pitchFamily="2" charset="-79"/>
                <a:cs typeface="Aharoni" pitchFamily="2" charset="-79"/>
              </a:rPr>
              <a:t> VS </a:t>
            </a:r>
            <a:r>
              <a:rPr lang="en-US" sz="2400" b="1" dirty="0" smtClean="0"/>
              <a:t>Marketing Research</a:t>
            </a:r>
            <a:endParaRPr lang="en-US" sz="2400" b="1" dirty="0" smtClean="0">
              <a:latin typeface="Aharoni" pitchFamily="2" charset="-79"/>
              <a:cs typeface="Aharoni" pitchFamily="2" charset="-79"/>
            </a:endParaRPr>
          </a:p>
          <a:p>
            <a:pPr marL="0" lvl="1" algn="ctr"/>
            <a:endParaRPr lang="en-US" sz="2400" b="1" dirty="0">
              <a:latin typeface="Aharoni" pitchFamily="2" charset="-79"/>
              <a:cs typeface="Aharoni" pitchFamily="2" charset="-79"/>
            </a:endParaRPr>
          </a:p>
        </p:txBody>
      </p:sp>
      <p:sp>
        <p:nvSpPr>
          <p:cNvPr id="4" name="TextBox 3"/>
          <p:cNvSpPr txBox="1"/>
          <p:nvPr/>
        </p:nvSpPr>
        <p:spPr>
          <a:xfrm>
            <a:off x="609600" y="1752601"/>
            <a:ext cx="8077200" cy="1508105"/>
          </a:xfrm>
          <a:prstGeom prst="rect">
            <a:avLst/>
          </a:prstGeom>
          <a:noFill/>
        </p:spPr>
        <p:txBody>
          <a:bodyPr wrap="square" rtlCol="0">
            <a:spAutoFit/>
          </a:bodyPr>
          <a:lstStyle/>
          <a:p>
            <a:pPr algn="ctr"/>
            <a:endParaRPr lang="en-US" sz="2400" dirty="0" smtClean="0">
              <a:solidFill>
                <a:schemeClr val="bg1"/>
              </a:solidFill>
              <a:latin typeface="Aharoni" pitchFamily="2" charset="-79"/>
              <a:cs typeface="Aharoni" pitchFamily="2" charset="-79"/>
            </a:endParaRPr>
          </a:p>
          <a:p>
            <a:pPr algn="ctr"/>
            <a:r>
              <a:rPr lang="en-US" sz="2400" dirty="0" smtClean="0">
                <a:solidFill>
                  <a:schemeClr val="bg1"/>
                </a:solidFill>
                <a:latin typeface="Aharoni" pitchFamily="2" charset="-79"/>
                <a:cs typeface="Aharoni" pitchFamily="2" charset="-79"/>
              </a:rPr>
              <a:t>(Shortcut to remember) </a:t>
            </a:r>
          </a:p>
          <a:p>
            <a:pPr algn="ctr"/>
            <a:r>
              <a:rPr lang="en-US" sz="4400" dirty="0" smtClean="0">
                <a:solidFill>
                  <a:srgbClr val="FFFF00"/>
                </a:solidFill>
              </a:rPr>
              <a:t>(</a:t>
            </a:r>
            <a:r>
              <a:rPr lang="en-US" sz="4400" b="1" dirty="0" smtClean="0">
                <a:solidFill>
                  <a:srgbClr val="FFFF00"/>
                </a:solidFill>
              </a:rPr>
              <a:t>M P</a:t>
            </a:r>
            <a:r>
              <a:rPr lang="en-US" sz="4400" b="1" baseline="30000" dirty="0" smtClean="0">
                <a:solidFill>
                  <a:srgbClr val="FFFF00"/>
                </a:solidFill>
              </a:rPr>
              <a:t>2</a:t>
            </a:r>
            <a:r>
              <a:rPr lang="en-US" sz="4400" b="1" dirty="0" smtClean="0">
                <a:solidFill>
                  <a:srgbClr val="FFFF00"/>
                </a:solidFill>
              </a:rPr>
              <a:t> S C</a:t>
            </a:r>
            <a:r>
              <a:rPr lang="en-US" sz="4400" b="1" baseline="30000" dirty="0" smtClean="0">
                <a:solidFill>
                  <a:srgbClr val="FFFF00"/>
                </a:solidFill>
              </a:rPr>
              <a:t>2</a:t>
            </a:r>
            <a:r>
              <a:rPr lang="en-US" sz="4400" b="1" dirty="0" smtClean="0">
                <a:solidFill>
                  <a:srgbClr val="FFFF00"/>
                </a:solidFill>
              </a:rPr>
              <a:t>	</a:t>
            </a:r>
            <a:r>
              <a:rPr lang="en-US" sz="4400" b="1" dirty="0" smtClean="0">
                <a:solidFill>
                  <a:srgbClr val="FFFF00"/>
                </a:solidFill>
              </a:rPr>
              <a:t>RTN</a:t>
            </a:r>
            <a:r>
              <a:rPr lang="en-US" sz="4400" b="1" baseline="30000" dirty="0" smtClean="0">
                <a:solidFill>
                  <a:srgbClr val="FFFF00"/>
                </a:solidFill>
              </a:rPr>
              <a:t>2</a:t>
            </a:r>
            <a:r>
              <a:rPr lang="en-US" sz="4400" dirty="0" smtClean="0">
                <a:solidFill>
                  <a:srgbClr val="FFFF00"/>
                </a:solidFill>
              </a:rPr>
              <a:t>) </a:t>
            </a:r>
            <a:r>
              <a:rPr lang="en-US" sz="4400" dirty="0" smtClean="0">
                <a:solidFill>
                  <a:srgbClr val="FFFF00"/>
                </a:solidFill>
                <a:latin typeface="Aharoni" pitchFamily="2" charset="-79"/>
                <a:cs typeface="Aharoni" pitchFamily="2" charset="-79"/>
              </a:rPr>
              <a:t> </a:t>
            </a:r>
            <a:endParaRPr lang="en-US" sz="4400" dirty="0">
              <a:solidFill>
                <a:srgbClr val="FFFF00"/>
              </a:solidFill>
              <a:latin typeface="Aharoni" pitchFamily="2" charset="-79"/>
              <a:cs typeface="Aharoni" pitchFamily="2" charset="-79"/>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3"/>
          <a:stretch>
            <a:fillRect/>
          </a:stretch>
        </p:blipFill>
        <p:spPr>
          <a:xfrm>
            <a:off x="0" y="1115"/>
            <a:ext cx="9144000" cy="6856885"/>
          </a:xfrm>
        </p:spPr>
      </p:pic>
      <p:graphicFrame>
        <p:nvGraphicFramePr>
          <p:cNvPr id="5" name="Table 4"/>
          <p:cNvGraphicFramePr>
            <a:graphicFrameLocks noGrp="1"/>
          </p:cNvGraphicFramePr>
          <p:nvPr/>
        </p:nvGraphicFramePr>
        <p:xfrm>
          <a:off x="304793" y="-76200"/>
          <a:ext cx="8573147" cy="6934199"/>
        </p:xfrm>
        <a:graphic>
          <a:graphicData uri="http://schemas.openxmlformats.org/drawingml/2006/table">
            <a:tbl>
              <a:tblPr firstRow="1" firstCol="1" lastRow="1" lastCol="1" bandRow="1" bandCol="1">
                <a:tableStyleId>{21E4AEA4-8DFA-4A89-87EB-49C32662AFE0}</a:tableStyleId>
              </a:tblPr>
              <a:tblGrid>
                <a:gridCol w="603497"/>
                <a:gridCol w="1869504"/>
                <a:gridCol w="3050073"/>
                <a:gridCol w="3050073"/>
              </a:tblGrid>
              <a:tr h="715200">
                <a:tc gridSpan="2">
                  <a:txBody>
                    <a:bodyPr/>
                    <a:lstStyle/>
                    <a:p>
                      <a:pPr marL="730885" marR="724535" algn="ctr">
                        <a:lnSpc>
                          <a:spcPts val="1340"/>
                        </a:lnSpc>
                        <a:spcBef>
                          <a:spcPts val="0"/>
                        </a:spcBef>
                        <a:spcAft>
                          <a:spcPts val="0"/>
                        </a:spcAft>
                      </a:pPr>
                      <a:endParaRPr lang="en-US" sz="1800" b="1" dirty="0" smtClean="0">
                        <a:solidFill>
                          <a:schemeClr val="tx1"/>
                        </a:solidFill>
                      </a:endParaRPr>
                    </a:p>
                    <a:p>
                      <a:pPr marL="730885" marR="724535" algn="ctr">
                        <a:lnSpc>
                          <a:spcPts val="1340"/>
                        </a:lnSpc>
                        <a:spcBef>
                          <a:spcPts val="0"/>
                        </a:spcBef>
                        <a:spcAft>
                          <a:spcPts val="0"/>
                        </a:spcAft>
                      </a:pPr>
                      <a:endParaRPr lang="en-US" sz="1800" b="1" dirty="0" smtClean="0">
                        <a:solidFill>
                          <a:schemeClr val="tx1"/>
                        </a:solidFill>
                      </a:endParaRPr>
                    </a:p>
                    <a:p>
                      <a:pPr marL="730885" marR="724535" algn="ctr">
                        <a:lnSpc>
                          <a:spcPts val="1340"/>
                        </a:lnSpc>
                        <a:spcBef>
                          <a:spcPts val="0"/>
                        </a:spcBef>
                        <a:spcAft>
                          <a:spcPts val="0"/>
                        </a:spcAft>
                      </a:pPr>
                      <a:r>
                        <a:rPr lang="en-US" sz="1800" b="1" dirty="0" smtClean="0">
                          <a:solidFill>
                            <a:schemeClr val="tx1"/>
                          </a:solidFill>
                        </a:rPr>
                        <a:t>Particular</a:t>
                      </a:r>
                      <a:endParaRPr lang="en-US" sz="1800" b="1" dirty="0">
                        <a:solidFill>
                          <a:schemeClr val="tx1"/>
                        </a:solidFill>
                        <a:latin typeface="+mn-lt"/>
                        <a:ea typeface="Calibri"/>
                        <a:cs typeface="Times New Roman"/>
                      </a:endParaRPr>
                    </a:p>
                  </a:txBody>
                  <a:tcPr marL="0" marR="0" marT="0" marB="0">
                    <a:solidFill>
                      <a:srgbClr val="FFFF00"/>
                    </a:solidFill>
                  </a:tcPr>
                </a:tc>
                <a:tc hMerge="1">
                  <a:txBody>
                    <a:bodyPr/>
                    <a:lstStyle/>
                    <a:p>
                      <a:pPr marL="730885" marR="724535" algn="ctr">
                        <a:lnSpc>
                          <a:spcPts val="1340"/>
                        </a:lnSpc>
                        <a:spcBef>
                          <a:spcPts val="0"/>
                        </a:spcBef>
                        <a:spcAft>
                          <a:spcPts val="0"/>
                        </a:spcAft>
                      </a:pPr>
                      <a:endParaRPr lang="en-US" sz="1100" dirty="0">
                        <a:latin typeface="Calibri"/>
                        <a:ea typeface="Calibri"/>
                        <a:cs typeface="Times New Roman"/>
                      </a:endParaRPr>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marL="67310" marR="104775">
                        <a:lnSpc>
                          <a:spcPts val="1380"/>
                        </a:lnSpc>
                        <a:spcBef>
                          <a:spcPts val="10"/>
                        </a:spcBef>
                        <a:spcAft>
                          <a:spcPts val="0"/>
                        </a:spcAft>
                      </a:pPr>
                      <a:endParaRPr lang="en-US" sz="1800" b="0" dirty="0" smtClean="0">
                        <a:solidFill>
                          <a:schemeClr val="tx1"/>
                        </a:solidFill>
                      </a:endParaRPr>
                    </a:p>
                    <a:p>
                      <a:pPr marL="67310" marR="104775">
                        <a:lnSpc>
                          <a:spcPts val="1380"/>
                        </a:lnSpc>
                        <a:spcBef>
                          <a:spcPts val="10"/>
                        </a:spcBef>
                        <a:spcAft>
                          <a:spcPts val="0"/>
                        </a:spcAft>
                      </a:pPr>
                      <a:endParaRPr lang="en-US" sz="1800" b="0" dirty="0" smtClean="0">
                        <a:solidFill>
                          <a:schemeClr val="tx1"/>
                        </a:solidFill>
                      </a:endParaRPr>
                    </a:p>
                    <a:p>
                      <a:pPr marL="67310" marR="104775">
                        <a:lnSpc>
                          <a:spcPts val="1380"/>
                        </a:lnSpc>
                        <a:spcBef>
                          <a:spcPts val="10"/>
                        </a:spcBef>
                        <a:spcAft>
                          <a:spcPts val="0"/>
                        </a:spcAft>
                      </a:pPr>
                      <a:r>
                        <a:rPr lang="en-US" sz="1800" b="0" dirty="0" smtClean="0">
                          <a:solidFill>
                            <a:schemeClr val="tx1"/>
                          </a:solidFill>
                        </a:rPr>
                        <a:t>Marketing </a:t>
                      </a:r>
                      <a:r>
                        <a:rPr lang="en-US" sz="1800" b="0" dirty="0">
                          <a:solidFill>
                            <a:schemeClr val="tx1"/>
                          </a:solidFill>
                        </a:rPr>
                        <a:t>Information System</a:t>
                      </a:r>
                      <a:endParaRPr lang="en-US" sz="1800" b="0" dirty="0">
                        <a:solidFill>
                          <a:schemeClr val="tx1"/>
                        </a:solidFill>
                        <a:latin typeface="+mn-lt"/>
                        <a:ea typeface="Calibri"/>
                        <a:cs typeface="Times New Roman"/>
                      </a:endParaRPr>
                    </a:p>
                  </a:txBody>
                  <a:tcPr marL="0" marR="0" marT="0" marB="0">
                    <a:solidFill>
                      <a:srgbClr val="FFFF00"/>
                    </a:solidFill>
                  </a:tcPr>
                </a:tc>
                <a:tc>
                  <a:txBody>
                    <a:bodyPr/>
                    <a:lstStyle/>
                    <a:p>
                      <a:pPr marL="68580" marR="0">
                        <a:lnSpc>
                          <a:spcPts val="1375"/>
                        </a:lnSpc>
                        <a:spcBef>
                          <a:spcPts val="0"/>
                        </a:spcBef>
                        <a:spcAft>
                          <a:spcPts val="0"/>
                        </a:spcAft>
                      </a:pPr>
                      <a:endParaRPr lang="en-US" sz="1800" b="0" dirty="0" smtClean="0">
                        <a:solidFill>
                          <a:schemeClr val="tx1"/>
                        </a:solidFill>
                      </a:endParaRPr>
                    </a:p>
                    <a:p>
                      <a:pPr marL="68580" marR="0">
                        <a:lnSpc>
                          <a:spcPts val="1375"/>
                        </a:lnSpc>
                        <a:spcBef>
                          <a:spcPts val="0"/>
                        </a:spcBef>
                        <a:spcAft>
                          <a:spcPts val="0"/>
                        </a:spcAft>
                      </a:pPr>
                      <a:endParaRPr lang="en-US" sz="1800" b="0" dirty="0" smtClean="0">
                        <a:solidFill>
                          <a:schemeClr val="tx1"/>
                        </a:solidFill>
                      </a:endParaRPr>
                    </a:p>
                    <a:p>
                      <a:pPr marL="68580" marR="0">
                        <a:lnSpc>
                          <a:spcPts val="1375"/>
                        </a:lnSpc>
                        <a:spcBef>
                          <a:spcPts val="0"/>
                        </a:spcBef>
                        <a:spcAft>
                          <a:spcPts val="0"/>
                        </a:spcAft>
                      </a:pPr>
                      <a:r>
                        <a:rPr lang="en-US" sz="1800" b="0" dirty="0" smtClean="0">
                          <a:solidFill>
                            <a:schemeClr val="tx1"/>
                          </a:solidFill>
                        </a:rPr>
                        <a:t>Marketing </a:t>
                      </a:r>
                      <a:r>
                        <a:rPr lang="en-US" sz="1800" b="0" dirty="0">
                          <a:solidFill>
                            <a:schemeClr val="tx1"/>
                          </a:solidFill>
                        </a:rPr>
                        <a:t>Research</a:t>
                      </a:r>
                      <a:endParaRPr lang="en-US" sz="1800" b="0" dirty="0">
                        <a:solidFill>
                          <a:schemeClr val="tx1"/>
                        </a:solidFill>
                        <a:latin typeface="+mn-lt"/>
                        <a:ea typeface="Calibri"/>
                        <a:cs typeface="Times New Roman"/>
                      </a:endParaRPr>
                    </a:p>
                  </a:txBody>
                  <a:tcPr marL="0" marR="0" marT="0" marB="0">
                    <a:solidFill>
                      <a:srgbClr val="FFFF00"/>
                    </a:solidFill>
                  </a:tcPr>
                </a:tc>
              </a:tr>
              <a:tr h="1134103">
                <a:tc>
                  <a:txBody>
                    <a:bodyPr/>
                    <a:lstStyle/>
                    <a:p>
                      <a:pPr marL="67945" marR="0" algn="ctr">
                        <a:lnSpc>
                          <a:spcPts val="1340"/>
                        </a:lnSpc>
                        <a:spcBef>
                          <a:spcPts val="0"/>
                        </a:spcBef>
                        <a:spcAft>
                          <a:spcPts val="0"/>
                        </a:spcAft>
                      </a:pPr>
                      <a:endParaRPr lang="en-US" sz="1100" b="0" dirty="0" smtClean="0">
                        <a:solidFill>
                          <a:schemeClr val="tx1"/>
                        </a:solidFill>
                      </a:endParaRPr>
                    </a:p>
                    <a:p>
                      <a:pPr marL="67945" marR="0" algn="ctr">
                        <a:lnSpc>
                          <a:spcPts val="1340"/>
                        </a:lnSpc>
                        <a:spcBef>
                          <a:spcPts val="0"/>
                        </a:spcBef>
                        <a:spcAft>
                          <a:spcPts val="0"/>
                        </a:spcAft>
                      </a:pPr>
                      <a:r>
                        <a:rPr lang="en-US" sz="1100" b="0" dirty="0" smtClean="0">
                          <a:solidFill>
                            <a:schemeClr val="tx1"/>
                          </a:solidFill>
                        </a:rPr>
                        <a:t>1</a:t>
                      </a:r>
                      <a:endParaRPr lang="en-US" sz="1100" b="0" dirty="0">
                        <a:solidFill>
                          <a:schemeClr val="tx1"/>
                        </a:solidFill>
                        <a:latin typeface="Calibri"/>
                        <a:ea typeface="Calibri"/>
                        <a:cs typeface="Times New Roman"/>
                      </a:endParaRPr>
                    </a:p>
                  </a:txBody>
                  <a:tcPr marL="0" marR="0" marT="0" marB="0"/>
                </a:tc>
                <a:tc>
                  <a:txBody>
                    <a:bodyPr/>
                    <a:lstStyle/>
                    <a:p>
                      <a:pPr marL="68580" marR="0">
                        <a:lnSpc>
                          <a:spcPts val="1325"/>
                        </a:lnSpc>
                        <a:spcBef>
                          <a:spcPts val="0"/>
                        </a:spcBef>
                        <a:spcAft>
                          <a:spcPts val="0"/>
                        </a:spcAft>
                      </a:pPr>
                      <a:endParaRPr lang="en-US" sz="1600" b="0" dirty="0" smtClean="0">
                        <a:solidFill>
                          <a:schemeClr val="tx1"/>
                        </a:solidFill>
                      </a:endParaRPr>
                    </a:p>
                    <a:p>
                      <a:pPr marL="68580" marR="0">
                        <a:lnSpc>
                          <a:spcPts val="1325"/>
                        </a:lnSpc>
                        <a:spcBef>
                          <a:spcPts val="0"/>
                        </a:spcBef>
                        <a:spcAft>
                          <a:spcPts val="0"/>
                        </a:spcAft>
                      </a:pPr>
                      <a:endParaRPr lang="en-US" sz="1600" b="0" dirty="0" smtClean="0">
                        <a:solidFill>
                          <a:schemeClr val="tx1"/>
                        </a:solidFill>
                      </a:endParaRPr>
                    </a:p>
                    <a:p>
                      <a:pPr marL="68580" marR="0">
                        <a:lnSpc>
                          <a:spcPts val="1325"/>
                        </a:lnSpc>
                        <a:spcBef>
                          <a:spcPts val="0"/>
                        </a:spcBef>
                        <a:spcAft>
                          <a:spcPts val="0"/>
                        </a:spcAft>
                      </a:pPr>
                      <a:r>
                        <a:rPr lang="en-US" sz="1600" b="0" dirty="0" smtClean="0">
                          <a:solidFill>
                            <a:schemeClr val="tx1"/>
                          </a:solidFill>
                        </a:rPr>
                        <a:t>Meaning</a:t>
                      </a:r>
                      <a:endParaRPr lang="en-US" sz="1600" b="0" dirty="0">
                        <a:solidFill>
                          <a:schemeClr val="tx1"/>
                        </a:solidFill>
                        <a:latin typeface="+mn-lt"/>
                        <a:ea typeface="Calibri"/>
                        <a:cs typeface="Times New Roman"/>
                      </a:endParaRPr>
                    </a:p>
                  </a:txBody>
                  <a:tcPr marL="0" marR="0" marT="0" marB="0">
                    <a:solidFill>
                      <a:srgbClr val="00B0F0"/>
                    </a:solidFill>
                  </a:tcPr>
                </a:tc>
                <a:tc>
                  <a:txBody>
                    <a:bodyPr/>
                    <a:lstStyle/>
                    <a:p>
                      <a:pPr marL="67310" marR="59690" algn="just">
                        <a:spcBef>
                          <a:spcPts val="0"/>
                        </a:spcBef>
                        <a:spcAft>
                          <a:spcPts val="0"/>
                        </a:spcAft>
                      </a:pPr>
                      <a:r>
                        <a:rPr lang="en-US" sz="1600" b="0" dirty="0">
                          <a:solidFill>
                            <a:schemeClr val="tx1"/>
                          </a:solidFill>
                        </a:rPr>
                        <a:t>Structure of people ,equipment &amp; procedure to gather ,sort, analyses and transmit data to decision</a:t>
                      </a:r>
                    </a:p>
                    <a:p>
                      <a:pPr marL="67310" marR="0">
                        <a:lnSpc>
                          <a:spcPts val="1245"/>
                        </a:lnSpc>
                        <a:spcBef>
                          <a:spcPts val="0"/>
                        </a:spcBef>
                        <a:spcAft>
                          <a:spcPts val="0"/>
                        </a:spcAft>
                      </a:pPr>
                      <a:r>
                        <a:rPr lang="en-US" sz="1600" b="0" dirty="0">
                          <a:solidFill>
                            <a:schemeClr val="tx1"/>
                          </a:solidFill>
                        </a:rPr>
                        <a:t>maker</a:t>
                      </a:r>
                      <a:endParaRPr lang="en-US" sz="1600" b="0" dirty="0">
                        <a:solidFill>
                          <a:schemeClr val="tx1"/>
                        </a:solidFill>
                        <a:latin typeface="+mn-lt"/>
                        <a:ea typeface="Calibri"/>
                        <a:cs typeface="Times New Roman"/>
                      </a:endParaRPr>
                    </a:p>
                  </a:txBody>
                  <a:tcPr marL="0" marR="0" marT="0" marB="0">
                    <a:solidFill>
                      <a:srgbClr val="00B0F0"/>
                    </a:solidFill>
                  </a:tcPr>
                </a:tc>
                <a:tc>
                  <a:txBody>
                    <a:bodyPr/>
                    <a:lstStyle/>
                    <a:p>
                      <a:pPr marL="85725" marR="66675" indent="62230">
                        <a:spcBef>
                          <a:spcPts val="0"/>
                        </a:spcBef>
                        <a:spcAft>
                          <a:spcPts val="0"/>
                        </a:spcAft>
                      </a:pPr>
                      <a:r>
                        <a:rPr lang="en-US" sz="1600" b="0" dirty="0">
                          <a:solidFill>
                            <a:schemeClr val="tx1"/>
                          </a:solidFill>
                        </a:rPr>
                        <a:t>Collecting and </a:t>
                      </a:r>
                      <a:r>
                        <a:rPr lang="en-US" sz="1600" b="0" dirty="0" smtClean="0">
                          <a:solidFill>
                            <a:schemeClr val="tx1"/>
                          </a:solidFill>
                        </a:rPr>
                        <a:t>analyzing </a:t>
                      </a:r>
                      <a:r>
                        <a:rPr lang="en-US" sz="1600" b="0" dirty="0">
                          <a:solidFill>
                            <a:schemeClr val="tx1"/>
                          </a:solidFill>
                        </a:rPr>
                        <a:t>data to solve specific marketing problems</a:t>
                      </a:r>
                      <a:endParaRPr lang="en-US" sz="1600" b="0" dirty="0">
                        <a:solidFill>
                          <a:schemeClr val="tx1"/>
                        </a:solidFill>
                        <a:latin typeface="+mn-lt"/>
                        <a:ea typeface="Calibri"/>
                        <a:cs typeface="Times New Roman"/>
                      </a:endParaRPr>
                    </a:p>
                  </a:txBody>
                  <a:tcPr marL="0" marR="0" marT="0" marB="0">
                    <a:solidFill>
                      <a:srgbClr val="00B0F0"/>
                    </a:solidFill>
                  </a:tcPr>
                </a:tc>
              </a:tr>
              <a:tr h="459771">
                <a:tc>
                  <a:txBody>
                    <a:bodyPr/>
                    <a:lstStyle/>
                    <a:p>
                      <a:pPr marL="67945" marR="0" algn="ctr">
                        <a:lnSpc>
                          <a:spcPts val="1340"/>
                        </a:lnSpc>
                        <a:spcBef>
                          <a:spcPts val="0"/>
                        </a:spcBef>
                        <a:spcAft>
                          <a:spcPts val="0"/>
                        </a:spcAft>
                      </a:pPr>
                      <a:r>
                        <a:rPr lang="en-US" sz="1100" b="0" dirty="0" smtClean="0">
                          <a:solidFill>
                            <a:schemeClr val="tx1"/>
                          </a:solidFill>
                        </a:rPr>
                        <a:t>2</a:t>
                      </a:r>
                      <a:endParaRPr lang="en-US" sz="1100" b="0" dirty="0">
                        <a:solidFill>
                          <a:schemeClr val="tx1"/>
                        </a:solidFill>
                        <a:latin typeface="Calibri"/>
                        <a:ea typeface="Calibri"/>
                        <a:cs typeface="Times New Roman"/>
                      </a:endParaRPr>
                    </a:p>
                  </a:txBody>
                  <a:tcPr marL="0" marR="0" marT="0" marB="0"/>
                </a:tc>
                <a:tc>
                  <a:txBody>
                    <a:bodyPr/>
                    <a:lstStyle/>
                    <a:p>
                      <a:pPr marL="68580" marR="0">
                        <a:lnSpc>
                          <a:spcPts val="1240"/>
                        </a:lnSpc>
                        <a:spcBef>
                          <a:spcPts val="0"/>
                        </a:spcBef>
                        <a:spcAft>
                          <a:spcPts val="0"/>
                        </a:spcAft>
                      </a:pPr>
                      <a:endParaRPr lang="en-US" sz="1600" b="0" dirty="0" smtClean="0">
                        <a:solidFill>
                          <a:schemeClr val="tx1"/>
                        </a:solidFill>
                      </a:endParaRPr>
                    </a:p>
                    <a:p>
                      <a:pPr marL="68580" marR="0">
                        <a:lnSpc>
                          <a:spcPts val="1240"/>
                        </a:lnSpc>
                        <a:spcBef>
                          <a:spcPts val="0"/>
                        </a:spcBef>
                        <a:spcAft>
                          <a:spcPts val="0"/>
                        </a:spcAft>
                      </a:pPr>
                      <a:r>
                        <a:rPr lang="en-US" sz="1600" b="0" dirty="0" smtClean="0">
                          <a:solidFill>
                            <a:schemeClr val="tx1"/>
                          </a:solidFill>
                        </a:rPr>
                        <a:t>Purpose</a:t>
                      </a:r>
                      <a:endParaRPr lang="en-US" sz="1600" b="0" dirty="0">
                        <a:solidFill>
                          <a:schemeClr val="tx1"/>
                        </a:solidFill>
                        <a:latin typeface="+mn-lt"/>
                        <a:ea typeface="Calibri"/>
                        <a:cs typeface="Times New Roman"/>
                      </a:endParaRPr>
                    </a:p>
                  </a:txBody>
                  <a:tcPr marL="0" marR="0" marT="0" marB="0">
                    <a:solidFill>
                      <a:srgbClr val="00B0F0"/>
                    </a:solidFill>
                  </a:tcPr>
                </a:tc>
                <a:tc>
                  <a:txBody>
                    <a:bodyPr/>
                    <a:lstStyle/>
                    <a:p>
                      <a:pPr marL="176530" marR="0">
                        <a:lnSpc>
                          <a:spcPts val="1240"/>
                        </a:lnSpc>
                        <a:spcBef>
                          <a:spcPts val="0"/>
                        </a:spcBef>
                        <a:spcAft>
                          <a:spcPts val="0"/>
                        </a:spcAft>
                      </a:pPr>
                      <a:endParaRPr lang="en-US" sz="1600" b="0" dirty="0" smtClean="0">
                        <a:solidFill>
                          <a:schemeClr val="tx1"/>
                        </a:solidFill>
                      </a:endParaRPr>
                    </a:p>
                    <a:p>
                      <a:pPr marL="176530" marR="0">
                        <a:lnSpc>
                          <a:spcPts val="1240"/>
                        </a:lnSpc>
                        <a:spcBef>
                          <a:spcPts val="0"/>
                        </a:spcBef>
                        <a:spcAft>
                          <a:spcPts val="0"/>
                        </a:spcAft>
                      </a:pPr>
                      <a:r>
                        <a:rPr lang="en-US" sz="1600" b="0" dirty="0" smtClean="0">
                          <a:solidFill>
                            <a:schemeClr val="tx1"/>
                          </a:solidFill>
                        </a:rPr>
                        <a:t>Proactive </a:t>
                      </a:r>
                      <a:r>
                        <a:rPr lang="en-US" sz="1600" b="0" dirty="0">
                          <a:solidFill>
                            <a:schemeClr val="tx1"/>
                          </a:solidFill>
                        </a:rPr>
                        <a:t>and reactive decision</a:t>
                      </a:r>
                      <a:endParaRPr lang="en-US" sz="1600" b="0" dirty="0">
                        <a:solidFill>
                          <a:schemeClr val="tx1"/>
                        </a:solidFill>
                        <a:latin typeface="+mn-lt"/>
                        <a:ea typeface="Calibri"/>
                        <a:cs typeface="Times New Roman"/>
                      </a:endParaRPr>
                    </a:p>
                  </a:txBody>
                  <a:tcPr marL="0" marR="0" marT="0" marB="0">
                    <a:solidFill>
                      <a:srgbClr val="00B0F0"/>
                    </a:solidFill>
                  </a:tcPr>
                </a:tc>
                <a:tc>
                  <a:txBody>
                    <a:bodyPr/>
                    <a:lstStyle/>
                    <a:p>
                      <a:pPr marL="80645" marR="0">
                        <a:lnSpc>
                          <a:spcPts val="1240"/>
                        </a:lnSpc>
                        <a:spcBef>
                          <a:spcPts val="0"/>
                        </a:spcBef>
                        <a:spcAft>
                          <a:spcPts val="0"/>
                        </a:spcAft>
                      </a:pPr>
                      <a:endParaRPr lang="en-US" sz="1600" b="0" dirty="0" smtClean="0">
                        <a:solidFill>
                          <a:schemeClr val="tx1"/>
                        </a:solidFill>
                      </a:endParaRPr>
                    </a:p>
                    <a:p>
                      <a:pPr marL="80645" marR="0">
                        <a:lnSpc>
                          <a:spcPts val="1240"/>
                        </a:lnSpc>
                        <a:spcBef>
                          <a:spcPts val="0"/>
                        </a:spcBef>
                        <a:spcAft>
                          <a:spcPts val="0"/>
                        </a:spcAft>
                      </a:pPr>
                      <a:r>
                        <a:rPr lang="en-US" sz="1600" b="0" dirty="0" smtClean="0">
                          <a:solidFill>
                            <a:schemeClr val="tx1"/>
                          </a:solidFill>
                        </a:rPr>
                        <a:t>Solve </a:t>
                      </a:r>
                      <a:r>
                        <a:rPr lang="en-US" sz="1600" b="0" dirty="0">
                          <a:solidFill>
                            <a:schemeClr val="tx1"/>
                          </a:solidFill>
                        </a:rPr>
                        <a:t>specific marketing problems</a:t>
                      </a:r>
                      <a:endParaRPr lang="en-US" sz="1600" b="0" dirty="0">
                        <a:solidFill>
                          <a:schemeClr val="tx1"/>
                        </a:solidFill>
                        <a:latin typeface="+mn-lt"/>
                        <a:ea typeface="Calibri"/>
                        <a:cs typeface="Times New Roman"/>
                      </a:endParaRPr>
                    </a:p>
                  </a:txBody>
                  <a:tcPr marL="0" marR="0" marT="0" marB="0">
                    <a:solidFill>
                      <a:srgbClr val="00B0F0"/>
                    </a:solidFill>
                  </a:tcPr>
                </a:tc>
              </a:tr>
              <a:tr h="542630">
                <a:tc>
                  <a:txBody>
                    <a:bodyPr/>
                    <a:lstStyle/>
                    <a:p>
                      <a:pPr marL="67945" marR="0" algn="ctr">
                        <a:lnSpc>
                          <a:spcPts val="1340"/>
                        </a:lnSpc>
                        <a:spcBef>
                          <a:spcPts val="0"/>
                        </a:spcBef>
                        <a:spcAft>
                          <a:spcPts val="0"/>
                        </a:spcAft>
                      </a:pPr>
                      <a:r>
                        <a:rPr lang="en-US" sz="1100" b="0" dirty="0" smtClean="0">
                          <a:solidFill>
                            <a:schemeClr val="tx1"/>
                          </a:solidFill>
                        </a:rPr>
                        <a:t>3</a:t>
                      </a:r>
                      <a:endParaRPr lang="en-US" sz="1100" b="0" dirty="0">
                        <a:solidFill>
                          <a:schemeClr val="tx1"/>
                        </a:solidFill>
                        <a:latin typeface="Calibri"/>
                        <a:ea typeface="Calibri"/>
                        <a:cs typeface="Times New Roman"/>
                      </a:endParaRPr>
                    </a:p>
                  </a:txBody>
                  <a:tcPr marL="0" marR="0" marT="0" marB="0"/>
                </a:tc>
                <a:tc>
                  <a:txBody>
                    <a:bodyPr/>
                    <a:lstStyle/>
                    <a:p>
                      <a:pPr marL="68580" marR="0">
                        <a:lnSpc>
                          <a:spcPts val="1240"/>
                        </a:lnSpc>
                        <a:spcBef>
                          <a:spcPts val="0"/>
                        </a:spcBef>
                        <a:spcAft>
                          <a:spcPts val="0"/>
                        </a:spcAft>
                      </a:pPr>
                      <a:endParaRPr lang="en-US" sz="1600" b="0" dirty="0" smtClean="0">
                        <a:solidFill>
                          <a:schemeClr val="tx1"/>
                        </a:solidFill>
                      </a:endParaRPr>
                    </a:p>
                    <a:p>
                      <a:pPr marL="68580" marR="0">
                        <a:lnSpc>
                          <a:spcPts val="1240"/>
                        </a:lnSpc>
                        <a:spcBef>
                          <a:spcPts val="0"/>
                        </a:spcBef>
                        <a:spcAft>
                          <a:spcPts val="0"/>
                        </a:spcAft>
                      </a:pPr>
                      <a:r>
                        <a:rPr lang="en-US" sz="1600" b="0" dirty="0" smtClean="0">
                          <a:solidFill>
                            <a:schemeClr val="tx1"/>
                          </a:solidFill>
                        </a:rPr>
                        <a:t>Past/future </a:t>
                      </a:r>
                      <a:r>
                        <a:rPr lang="en-US" sz="1600" b="0" dirty="0">
                          <a:solidFill>
                            <a:schemeClr val="tx1"/>
                          </a:solidFill>
                        </a:rPr>
                        <a:t>oriented</a:t>
                      </a:r>
                      <a:endParaRPr lang="en-US" sz="1600" b="0" dirty="0">
                        <a:solidFill>
                          <a:schemeClr val="tx1"/>
                        </a:solidFill>
                        <a:latin typeface="+mn-lt"/>
                        <a:ea typeface="Calibri"/>
                        <a:cs typeface="Times New Roman"/>
                      </a:endParaRPr>
                    </a:p>
                  </a:txBody>
                  <a:tcPr marL="0" marR="0" marT="0" marB="0">
                    <a:solidFill>
                      <a:srgbClr val="00B0F0"/>
                    </a:solidFill>
                  </a:tcPr>
                </a:tc>
                <a:tc>
                  <a:txBody>
                    <a:bodyPr/>
                    <a:lstStyle/>
                    <a:p>
                      <a:pPr marL="621665" marR="0">
                        <a:lnSpc>
                          <a:spcPts val="1240"/>
                        </a:lnSpc>
                        <a:spcBef>
                          <a:spcPts val="0"/>
                        </a:spcBef>
                        <a:spcAft>
                          <a:spcPts val="0"/>
                        </a:spcAft>
                      </a:pPr>
                      <a:endParaRPr lang="en-US" sz="1600" b="0" dirty="0" smtClean="0">
                        <a:solidFill>
                          <a:schemeClr val="tx1"/>
                        </a:solidFill>
                      </a:endParaRPr>
                    </a:p>
                    <a:p>
                      <a:pPr marL="621665" marR="0">
                        <a:lnSpc>
                          <a:spcPts val="1240"/>
                        </a:lnSpc>
                        <a:spcBef>
                          <a:spcPts val="0"/>
                        </a:spcBef>
                        <a:spcAft>
                          <a:spcPts val="0"/>
                        </a:spcAft>
                      </a:pPr>
                      <a:r>
                        <a:rPr lang="en-US" sz="1600" b="0" dirty="0" smtClean="0">
                          <a:solidFill>
                            <a:schemeClr val="tx1"/>
                          </a:solidFill>
                        </a:rPr>
                        <a:t>Future </a:t>
                      </a:r>
                      <a:r>
                        <a:rPr lang="en-US" sz="1600" b="0" dirty="0">
                          <a:solidFill>
                            <a:schemeClr val="tx1"/>
                          </a:solidFill>
                        </a:rPr>
                        <a:t>oriented</a:t>
                      </a:r>
                      <a:endParaRPr lang="en-US" sz="1600" b="0" dirty="0">
                        <a:solidFill>
                          <a:schemeClr val="tx1"/>
                        </a:solidFill>
                        <a:latin typeface="+mn-lt"/>
                        <a:ea typeface="Calibri"/>
                        <a:cs typeface="Times New Roman"/>
                      </a:endParaRPr>
                    </a:p>
                  </a:txBody>
                  <a:tcPr marL="0" marR="0" marT="0" marB="0">
                    <a:solidFill>
                      <a:srgbClr val="00B0F0"/>
                    </a:solidFill>
                  </a:tcPr>
                </a:tc>
                <a:tc>
                  <a:txBody>
                    <a:bodyPr/>
                    <a:lstStyle/>
                    <a:p>
                      <a:pPr marL="318770" marR="0">
                        <a:lnSpc>
                          <a:spcPts val="1240"/>
                        </a:lnSpc>
                        <a:spcBef>
                          <a:spcPts val="0"/>
                        </a:spcBef>
                        <a:spcAft>
                          <a:spcPts val="0"/>
                        </a:spcAft>
                      </a:pPr>
                      <a:endParaRPr lang="en-US" sz="1600" b="0" dirty="0" smtClean="0">
                        <a:solidFill>
                          <a:schemeClr val="tx1"/>
                        </a:solidFill>
                      </a:endParaRPr>
                    </a:p>
                    <a:p>
                      <a:pPr marL="318770" marR="0">
                        <a:lnSpc>
                          <a:spcPts val="1240"/>
                        </a:lnSpc>
                        <a:spcBef>
                          <a:spcPts val="0"/>
                        </a:spcBef>
                        <a:spcAft>
                          <a:spcPts val="0"/>
                        </a:spcAft>
                      </a:pPr>
                      <a:r>
                        <a:rPr lang="en-US" sz="1600" b="0" dirty="0" smtClean="0">
                          <a:solidFill>
                            <a:schemeClr val="tx1"/>
                          </a:solidFill>
                        </a:rPr>
                        <a:t>Past </a:t>
                      </a:r>
                      <a:r>
                        <a:rPr lang="en-US" sz="1600" b="0" dirty="0">
                          <a:solidFill>
                            <a:schemeClr val="tx1"/>
                          </a:solidFill>
                        </a:rPr>
                        <a:t>and present oriented</a:t>
                      </a:r>
                      <a:endParaRPr lang="en-US" sz="1600" b="0" dirty="0">
                        <a:solidFill>
                          <a:schemeClr val="tx1"/>
                        </a:solidFill>
                        <a:latin typeface="+mn-lt"/>
                        <a:ea typeface="Calibri"/>
                        <a:cs typeface="Times New Roman"/>
                      </a:endParaRPr>
                    </a:p>
                  </a:txBody>
                  <a:tcPr marL="0" marR="0" marT="0" marB="0">
                    <a:solidFill>
                      <a:srgbClr val="00B0F0"/>
                    </a:solidFill>
                  </a:tcPr>
                </a:tc>
              </a:tr>
              <a:tr h="452192">
                <a:tc>
                  <a:txBody>
                    <a:bodyPr/>
                    <a:lstStyle/>
                    <a:p>
                      <a:pPr marL="67945" marR="0" algn="ctr">
                        <a:lnSpc>
                          <a:spcPts val="1340"/>
                        </a:lnSpc>
                        <a:spcBef>
                          <a:spcPts val="0"/>
                        </a:spcBef>
                        <a:spcAft>
                          <a:spcPts val="0"/>
                        </a:spcAft>
                      </a:pPr>
                      <a:r>
                        <a:rPr lang="en-US" sz="1100" b="0" dirty="0" smtClean="0">
                          <a:solidFill>
                            <a:schemeClr val="tx1"/>
                          </a:solidFill>
                        </a:rPr>
                        <a:t>4</a:t>
                      </a:r>
                      <a:endParaRPr lang="en-US" sz="1100" b="0" dirty="0">
                        <a:solidFill>
                          <a:schemeClr val="tx1"/>
                        </a:solidFill>
                        <a:latin typeface="Calibri"/>
                        <a:ea typeface="Calibri"/>
                        <a:cs typeface="Times New Roman"/>
                      </a:endParaRPr>
                    </a:p>
                  </a:txBody>
                  <a:tcPr marL="0" marR="0" marT="0" marB="0"/>
                </a:tc>
                <a:tc>
                  <a:txBody>
                    <a:bodyPr/>
                    <a:lstStyle/>
                    <a:p>
                      <a:pPr marL="68580" marR="0">
                        <a:lnSpc>
                          <a:spcPts val="1240"/>
                        </a:lnSpc>
                        <a:spcBef>
                          <a:spcPts val="0"/>
                        </a:spcBef>
                        <a:spcAft>
                          <a:spcPts val="0"/>
                        </a:spcAft>
                      </a:pPr>
                      <a:r>
                        <a:rPr lang="en-US" sz="1600" b="0">
                          <a:solidFill>
                            <a:schemeClr val="tx1"/>
                          </a:solidFill>
                        </a:rPr>
                        <a:t>Specific /General</a:t>
                      </a:r>
                      <a:endParaRPr lang="en-US" sz="1600" b="0">
                        <a:solidFill>
                          <a:schemeClr val="tx1"/>
                        </a:solidFill>
                        <a:latin typeface="+mn-lt"/>
                        <a:ea typeface="Calibri"/>
                        <a:cs typeface="Times New Roman"/>
                      </a:endParaRPr>
                    </a:p>
                  </a:txBody>
                  <a:tcPr marL="0" marR="0" marT="0" marB="0">
                    <a:solidFill>
                      <a:srgbClr val="00B0F0"/>
                    </a:solidFill>
                  </a:tcPr>
                </a:tc>
                <a:tc>
                  <a:txBody>
                    <a:bodyPr/>
                    <a:lstStyle/>
                    <a:p>
                      <a:pPr marL="836295" marR="833755" algn="ctr">
                        <a:lnSpc>
                          <a:spcPts val="1240"/>
                        </a:lnSpc>
                        <a:spcBef>
                          <a:spcPts val="0"/>
                        </a:spcBef>
                        <a:spcAft>
                          <a:spcPts val="0"/>
                        </a:spcAft>
                      </a:pPr>
                      <a:endParaRPr lang="en-US" sz="1600" b="0" dirty="0" smtClean="0">
                        <a:solidFill>
                          <a:schemeClr val="tx1"/>
                        </a:solidFill>
                      </a:endParaRPr>
                    </a:p>
                    <a:p>
                      <a:pPr marL="836295" marR="833755" algn="ctr">
                        <a:lnSpc>
                          <a:spcPts val="1240"/>
                        </a:lnSpc>
                        <a:spcBef>
                          <a:spcPts val="0"/>
                        </a:spcBef>
                        <a:spcAft>
                          <a:spcPts val="0"/>
                        </a:spcAft>
                      </a:pPr>
                      <a:r>
                        <a:rPr lang="en-US" sz="1600" b="0" dirty="0" smtClean="0">
                          <a:solidFill>
                            <a:schemeClr val="tx1"/>
                          </a:solidFill>
                        </a:rPr>
                        <a:t>General</a:t>
                      </a:r>
                      <a:endParaRPr lang="en-US" sz="1600" b="0" dirty="0">
                        <a:solidFill>
                          <a:schemeClr val="tx1"/>
                        </a:solidFill>
                        <a:latin typeface="+mn-lt"/>
                        <a:ea typeface="Calibri"/>
                        <a:cs typeface="Times New Roman"/>
                      </a:endParaRPr>
                    </a:p>
                  </a:txBody>
                  <a:tcPr marL="0" marR="0" marT="0" marB="0">
                    <a:solidFill>
                      <a:srgbClr val="00B0F0"/>
                    </a:solidFill>
                  </a:tcPr>
                </a:tc>
                <a:tc>
                  <a:txBody>
                    <a:bodyPr/>
                    <a:lstStyle/>
                    <a:p>
                      <a:pPr marL="68580" marR="64135" algn="ctr">
                        <a:lnSpc>
                          <a:spcPts val="1240"/>
                        </a:lnSpc>
                        <a:spcBef>
                          <a:spcPts val="0"/>
                        </a:spcBef>
                        <a:spcAft>
                          <a:spcPts val="0"/>
                        </a:spcAft>
                      </a:pPr>
                      <a:endParaRPr lang="en-US" sz="1600" b="0" dirty="0" smtClean="0">
                        <a:solidFill>
                          <a:schemeClr val="tx1"/>
                        </a:solidFill>
                      </a:endParaRPr>
                    </a:p>
                    <a:p>
                      <a:pPr marL="68580" marR="64135" algn="ctr">
                        <a:lnSpc>
                          <a:spcPts val="1240"/>
                        </a:lnSpc>
                        <a:spcBef>
                          <a:spcPts val="0"/>
                        </a:spcBef>
                        <a:spcAft>
                          <a:spcPts val="0"/>
                        </a:spcAft>
                      </a:pPr>
                      <a:r>
                        <a:rPr lang="en-US" sz="1600" b="0" dirty="0" smtClean="0">
                          <a:solidFill>
                            <a:schemeClr val="tx1"/>
                          </a:solidFill>
                        </a:rPr>
                        <a:t>Specific</a:t>
                      </a:r>
                      <a:endParaRPr lang="en-US" sz="1600" b="0" dirty="0">
                        <a:solidFill>
                          <a:schemeClr val="tx1"/>
                        </a:solidFill>
                        <a:latin typeface="+mn-lt"/>
                        <a:ea typeface="Calibri"/>
                        <a:cs typeface="Times New Roman"/>
                      </a:endParaRPr>
                    </a:p>
                  </a:txBody>
                  <a:tcPr marL="0" marR="0" marT="0" marB="0">
                    <a:solidFill>
                      <a:srgbClr val="00B0F0"/>
                    </a:solidFill>
                  </a:tcPr>
                </a:tc>
              </a:tr>
              <a:tr h="714462">
                <a:tc>
                  <a:txBody>
                    <a:bodyPr/>
                    <a:lstStyle/>
                    <a:p>
                      <a:pPr algn="ctr"/>
                      <a:r>
                        <a:rPr lang="en-US" b="0" dirty="0" smtClean="0">
                          <a:solidFill>
                            <a:schemeClr val="tx1"/>
                          </a:solidFill>
                        </a:rPr>
                        <a:t>5</a:t>
                      </a:r>
                      <a:endParaRPr lang="en-US" b="0" dirty="0">
                        <a:solidFill>
                          <a:schemeClr val="tx1"/>
                        </a:solidFill>
                      </a:endParaRPr>
                    </a:p>
                  </a:txBody>
                  <a:tcPr/>
                </a:tc>
                <a:tc>
                  <a:txBody>
                    <a:bodyPr/>
                    <a:lstStyle/>
                    <a:p>
                      <a:pPr marL="68580" marR="0">
                        <a:lnSpc>
                          <a:spcPts val="1340"/>
                        </a:lnSpc>
                        <a:spcBef>
                          <a:spcPts val="0"/>
                        </a:spcBef>
                        <a:spcAft>
                          <a:spcPts val="0"/>
                        </a:spcAft>
                      </a:pPr>
                      <a:r>
                        <a:rPr lang="en-US" sz="1600" b="0">
                          <a:solidFill>
                            <a:schemeClr val="tx1"/>
                          </a:solidFill>
                        </a:rPr>
                        <a:t>Components</a:t>
                      </a:r>
                      <a:endParaRPr lang="en-US" sz="1600" b="0">
                        <a:solidFill>
                          <a:schemeClr val="tx1"/>
                        </a:solidFill>
                        <a:latin typeface="+mn-lt"/>
                        <a:ea typeface="Calibri"/>
                        <a:cs typeface="Times New Roman"/>
                      </a:endParaRPr>
                    </a:p>
                  </a:txBody>
                  <a:tcPr marL="0" marR="0" marT="0" marB="0">
                    <a:solidFill>
                      <a:srgbClr val="00B0F0"/>
                    </a:solidFill>
                  </a:tcPr>
                </a:tc>
                <a:tc>
                  <a:txBody>
                    <a:bodyPr/>
                    <a:lstStyle/>
                    <a:p>
                      <a:pPr marL="67310" marR="0">
                        <a:lnSpc>
                          <a:spcPts val="1340"/>
                        </a:lnSpc>
                        <a:spcBef>
                          <a:spcPts val="0"/>
                        </a:spcBef>
                        <a:spcAft>
                          <a:spcPts val="0"/>
                        </a:spcAft>
                      </a:pPr>
                      <a:endParaRPr lang="en-US" sz="1600" b="0" dirty="0" smtClean="0">
                        <a:solidFill>
                          <a:schemeClr val="tx1"/>
                        </a:solidFill>
                      </a:endParaRPr>
                    </a:p>
                    <a:p>
                      <a:pPr marL="67310" marR="0">
                        <a:lnSpc>
                          <a:spcPts val="1340"/>
                        </a:lnSpc>
                        <a:spcBef>
                          <a:spcPts val="0"/>
                        </a:spcBef>
                        <a:spcAft>
                          <a:spcPts val="0"/>
                        </a:spcAft>
                      </a:pPr>
                      <a:r>
                        <a:rPr lang="en-US" sz="1600" b="0" dirty="0" smtClean="0">
                          <a:solidFill>
                            <a:schemeClr val="tx1"/>
                          </a:solidFill>
                        </a:rPr>
                        <a:t>4.Internal </a:t>
                      </a:r>
                      <a:r>
                        <a:rPr lang="en-US" sz="1600" b="0" dirty="0">
                          <a:solidFill>
                            <a:schemeClr val="tx1"/>
                          </a:solidFill>
                        </a:rPr>
                        <a:t>Records, MR, Marketing</a:t>
                      </a:r>
                    </a:p>
                    <a:p>
                      <a:pPr marL="67310" marR="0">
                        <a:lnSpc>
                          <a:spcPts val="1245"/>
                        </a:lnSpc>
                        <a:spcBef>
                          <a:spcPts val="0"/>
                        </a:spcBef>
                        <a:spcAft>
                          <a:spcPts val="0"/>
                        </a:spcAft>
                      </a:pPr>
                      <a:r>
                        <a:rPr lang="en-US" sz="1600" b="0" dirty="0">
                          <a:solidFill>
                            <a:schemeClr val="tx1"/>
                          </a:solidFill>
                        </a:rPr>
                        <a:t>Intelligence and MDSS</a:t>
                      </a:r>
                      <a:endParaRPr lang="en-US" sz="1600" b="0" dirty="0">
                        <a:solidFill>
                          <a:schemeClr val="tx1"/>
                        </a:solidFill>
                        <a:latin typeface="+mn-lt"/>
                        <a:ea typeface="Calibri"/>
                        <a:cs typeface="Times New Roman"/>
                      </a:endParaRPr>
                    </a:p>
                  </a:txBody>
                  <a:tcPr marL="0" marR="0" marT="0" marB="0">
                    <a:solidFill>
                      <a:srgbClr val="00B0F0"/>
                    </a:solidFill>
                  </a:tcPr>
                </a:tc>
                <a:tc>
                  <a:txBody>
                    <a:bodyPr/>
                    <a:lstStyle/>
                    <a:p>
                      <a:pPr marL="143510" marR="0">
                        <a:lnSpc>
                          <a:spcPts val="1460"/>
                        </a:lnSpc>
                        <a:spcBef>
                          <a:spcPts val="0"/>
                        </a:spcBef>
                        <a:spcAft>
                          <a:spcPts val="0"/>
                        </a:spcAft>
                      </a:pPr>
                      <a:endParaRPr lang="en-US" sz="1600" b="0" dirty="0" smtClean="0">
                        <a:solidFill>
                          <a:schemeClr val="tx1"/>
                        </a:solidFill>
                      </a:endParaRPr>
                    </a:p>
                    <a:p>
                      <a:pPr marL="143510" marR="0">
                        <a:lnSpc>
                          <a:spcPts val="1460"/>
                        </a:lnSpc>
                        <a:spcBef>
                          <a:spcPts val="0"/>
                        </a:spcBef>
                        <a:spcAft>
                          <a:spcPts val="0"/>
                        </a:spcAft>
                      </a:pPr>
                      <a:r>
                        <a:rPr lang="en-US" sz="1600" b="0" dirty="0" smtClean="0">
                          <a:solidFill>
                            <a:schemeClr val="tx1"/>
                          </a:solidFill>
                        </a:rPr>
                        <a:t>Consumer </a:t>
                      </a:r>
                      <a:r>
                        <a:rPr lang="en-US" sz="1600" b="0" dirty="0">
                          <a:solidFill>
                            <a:schemeClr val="tx1"/>
                          </a:solidFill>
                        </a:rPr>
                        <a:t>research,P4 research</a:t>
                      </a:r>
                      <a:endParaRPr lang="en-US" sz="1600" b="0" dirty="0">
                        <a:solidFill>
                          <a:schemeClr val="tx1"/>
                        </a:solidFill>
                        <a:latin typeface="+mn-lt"/>
                        <a:ea typeface="Calibri"/>
                        <a:cs typeface="Times New Roman"/>
                      </a:endParaRPr>
                    </a:p>
                  </a:txBody>
                  <a:tcPr marL="0" marR="0" marT="0" marB="0">
                    <a:solidFill>
                      <a:srgbClr val="00B0F0"/>
                    </a:solidFill>
                  </a:tcPr>
                </a:tc>
              </a:tr>
              <a:tr h="507458">
                <a:tc>
                  <a:txBody>
                    <a:bodyPr/>
                    <a:lstStyle/>
                    <a:p>
                      <a:pPr algn="ctr"/>
                      <a:r>
                        <a:rPr lang="en-US" b="0" dirty="0" smtClean="0">
                          <a:solidFill>
                            <a:schemeClr val="tx1"/>
                          </a:solidFill>
                        </a:rPr>
                        <a:t>6</a:t>
                      </a:r>
                      <a:endParaRPr lang="en-US" b="0" dirty="0">
                        <a:solidFill>
                          <a:schemeClr val="tx1"/>
                        </a:solidFill>
                      </a:endParaRPr>
                    </a:p>
                  </a:txBody>
                  <a:tcPr/>
                </a:tc>
                <a:tc>
                  <a:txBody>
                    <a:bodyPr/>
                    <a:lstStyle/>
                    <a:p>
                      <a:pPr marL="68580" marR="0">
                        <a:lnSpc>
                          <a:spcPts val="1240"/>
                        </a:lnSpc>
                        <a:spcBef>
                          <a:spcPts val="0"/>
                        </a:spcBef>
                        <a:spcAft>
                          <a:spcPts val="0"/>
                        </a:spcAft>
                      </a:pPr>
                      <a:r>
                        <a:rPr lang="en-US" sz="1600" b="0">
                          <a:solidFill>
                            <a:schemeClr val="tx1"/>
                          </a:solidFill>
                        </a:rPr>
                        <a:t>Cost factors</a:t>
                      </a:r>
                      <a:endParaRPr lang="en-US" sz="1600" b="0">
                        <a:solidFill>
                          <a:schemeClr val="tx1"/>
                        </a:solidFill>
                        <a:latin typeface="+mn-lt"/>
                        <a:ea typeface="Calibri"/>
                        <a:cs typeface="Times New Roman"/>
                      </a:endParaRPr>
                    </a:p>
                  </a:txBody>
                  <a:tcPr marL="0" marR="0" marT="0" marB="0">
                    <a:solidFill>
                      <a:srgbClr val="00B0F0"/>
                    </a:solidFill>
                  </a:tcPr>
                </a:tc>
                <a:tc>
                  <a:txBody>
                    <a:bodyPr/>
                    <a:lstStyle/>
                    <a:p>
                      <a:pPr marL="836295" marR="831215" algn="ctr">
                        <a:lnSpc>
                          <a:spcPts val="1240"/>
                        </a:lnSpc>
                        <a:spcBef>
                          <a:spcPts val="0"/>
                        </a:spcBef>
                        <a:spcAft>
                          <a:spcPts val="0"/>
                        </a:spcAft>
                      </a:pPr>
                      <a:endParaRPr lang="en-US" sz="1600" b="0" dirty="0" smtClean="0">
                        <a:solidFill>
                          <a:schemeClr val="tx1"/>
                        </a:solidFill>
                      </a:endParaRPr>
                    </a:p>
                    <a:p>
                      <a:pPr marL="836295" marR="831215" algn="ctr">
                        <a:lnSpc>
                          <a:spcPts val="1240"/>
                        </a:lnSpc>
                        <a:spcBef>
                          <a:spcPts val="0"/>
                        </a:spcBef>
                        <a:spcAft>
                          <a:spcPts val="0"/>
                        </a:spcAft>
                      </a:pPr>
                      <a:r>
                        <a:rPr lang="en-US" sz="1600" b="0" dirty="0" smtClean="0">
                          <a:solidFill>
                            <a:schemeClr val="tx1"/>
                          </a:solidFill>
                        </a:rPr>
                        <a:t>High</a:t>
                      </a:r>
                      <a:endParaRPr lang="en-US" sz="1600" b="0" dirty="0">
                        <a:solidFill>
                          <a:schemeClr val="tx1"/>
                        </a:solidFill>
                        <a:latin typeface="+mn-lt"/>
                        <a:ea typeface="Calibri"/>
                        <a:cs typeface="Times New Roman"/>
                      </a:endParaRPr>
                    </a:p>
                  </a:txBody>
                  <a:tcPr marL="0" marR="0" marT="0" marB="0">
                    <a:solidFill>
                      <a:srgbClr val="00B0F0"/>
                    </a:solidFill>
                  </a:tcPr>
                </a:tc>
                <a:tc>
                  <a:txBody>
                    <a:bodyPr/>
                    <a:lstStyle/>
                    <a:p>
                      <a:pPr marL="68580" marR="61595" algn="ctr">
                        <a:lnSpc>
                          <a:spcPts val="1240"/>
                        </a:lnSpc>
                        <a:spcBef>
                          <a:spcPts val="0"/>
                        </a:spcBef>
                        <a:spcAft>
                          <a:spcPts val="0"/>
                        </a:spcAft>
                      </a:pPr>
                      <a:endParaRPr lang="en-US" sz="1600" b="0" dirty="0" smtClean="0">
                        <a:solidFill>
                          <a:schemeClr val="tx1"/>
                        </a:solidFill>
                      </a:endParaRPr>
                    </a:p>
                    <a:p>
                      <a:pPr marL="68580" marR="61595" algn="ctr">
                        <a:lnSpc>
                          <a:spcPts val="1240"/>
                        </a:lnSpc>
                        <a:spcBef>
                          <a:spcPts val="0"/>
                        </a:spcBef>
                        <a:spcAft>
                          <a:spcPts val="0"/>
                        </a:spcAft>
                      </a:pPr>
                      <a:r>
                        <a:rPr lang="en-US" sz="1600" b="0" dirty="0" smtClean="0">
                          <a:solidFill>
                            <a:schemeClr val="tx1"/>
                          </a:solidFill>
                        </a:rPr>
                        <a:t>Low</a:t>
                      </a:r>
                      <a:endParaRPr lang="en-US" sz="1600" b="0" dirty="0">
                        <a:solidFill>
                          <a:schemeClr val="tx1"/>
                        </a:solidFill>
                        <a:latin typeface="+mn-lt"/>
                        <a:ea typeface="Calibri"/>
                        <a:cs typeface="Times New Roman"/>
                      </a:endParaRPr>
                    </a:p>
                  </a:txBody>
                  <a:tcPr marL="0" marR="0" marT="0" marB="0">
                    <a:solidFill>
                      <a:srgbClr val="00B0F0"/>
                    </a:solidFill>
                  </a:tcPr>
                </a:tc>
              </a:tr>
              <a:tr h="1162200">
                <a:tc>
                  <a:txBody>
                    <a:bodyPr/>
                    <a:lstStyle/>
                    <a:p>
                      <a:pPr algn="ctr"/>
                      <a:r>
                        <a:rPr lang="en-US" b="0" dirty="0" smtClean="0">
                          <a:solidFill>
                            <a:schemeClr val="tx1"/>
                          </a:solidFill>
                        </a:rPr>
                        <a:t>7</a:t>
                      </a:r>
                      <a:endParaRPr lang="en-US" b="0" dirty="0">
                        <a:solidFill>
                          <a:schemeClr val="tx1"/>
                        </a:solidFill>
                      </a:endParaRPr>
                    </a:p>
                  </a:txBody>
                  <a:tcPr/>
                </a:tc>
                <a:tc>
                  <a:txBody>
                    <a:bodyPr/>
                    <a:lstStyle/>
                    <a:p>
                      <a:pPr marL="68580" marR="0">
                        <a:lnSpc>
                          <a:spcPts val="1340"/>
                        </a:lnSpc>
                        <a:spcBef>
                          <a:spcPts val="0"/>
                        </a:spcBef>
                        <a:spcAft>
                          <a:spcPts val="0"/>
                        </a:spcAft>
                      </a:pPr>
                      <a:endParaRPr lang="en-US" sz="1600" b="0" dirty="0" smtClean="0">
                        <a:solidFill>
                          <a:schemeClr val="tx1"/>
                        </a:solidFill>
                      </a:endParaRPr>
                    </a:p>
                    <a:p>
                      <a:pPr marL="68580" marR="0">
                        <a:lnSpc>
                          <a:spcPts val="1340"/>
                        </a:lnSpc>
                        <a:spcBef>
                          <a:spcPts val="0"/>
                        </a:spcBef>
                        <a:spcAft>
                          <a:spcPts val="0"/>
                        </a:spcAft>
                      </a:pPr>
                      <a:r>
                        <a:rPr lang="en-US" sz="1600" b="0" dirty="0" smtClean="0">
                          <a:solidFill>
                            <a:schemeClr val="tx1"/>
                          </a:solidFill>
                        </a:rPr>
                        <a:t>Report</a:t>
                      </a:r>
                      <a:endParaRPr lang="en-US" sz="1600" b="0" dirty="0">
                        <a:solidFill>
                          <a:schemeClr val="tx1"/>
                        </a:solidFill>
                        <a:latin typeface="+mn-lt"/>
                        <a:ea typeface="Calibri"/>
                        <a:cs typeface="Times New Roman"/>
                      </a:endParaRPr>
                    </a:p>
                  </a:txBody>
                  <a:tcPr marL="0" marR="0" marT="0" marB="0">
                    <a:solidFill>
                      <a:srgbClr val="00B0F0"/>
                    </a:solidFill>
                  </a:tcPr>
                </a:tc>
                <a:tc>
                  <a:txBody>
                    <a:bodyPr/>
                    <a:lstStyle/>
                    <a:p>
                      <a:pPr marL="67310" marR="0">
                        <a:lnSpc>
                          <a:spcPts val="1340"/>
                        </a:lnSpc>
                        <a:spcBef>
                          <a:spcPts val="0"/>
                        </a:spcBef>
                        <a:spcAft>
                          <a:spcPts val="0"/>
                        </a:spcAft>
                      </a:pPr>
                      <a:endParaRPr lang="en-US" sz="1600" b="0" dirty="0" smtClean="0">
                        <a:solidFill>
                          <a:schemeClr val="tx1"/>
                        </a:solidFill>
                      </a:endParaRPr>
                    </a:p>
                    <a:p>
                      <a:pPr marL="67310" marR="0">
                        <a:lnSpc>
                          <a:spcPts val="1340"/>
                        </a:lnSpc>
                        <a:spcBef>
                          <a:spcPts val="0"/>
                        </a:spcBef>
                        <a:spcAft>
                          <a:spcPts val="0"/>
                        </a:spcAft>
                      </a:pPr>
                      <a:r>
                        <a:rPr lang="en-US" sz="1600" b="0" dirty="0" smtClean="0">
                          <a:solidFill>
                            <a:schemeClr val="tx1"/>
                          </a:solidFill>
                        </a:rPr>
                        <a:t>4 </a:t>
                      </a:r>
                      <a:r>
                        <a:rPr lang="en-US" sz="1600" b="0" dirty="0">
                          <a:solidFill>
                            <a:schemeClr val="tx1"/>
                          </a:solidFill>
                        </a:rPr>
                        <a:t>reports </a:t>
                      </a:r>
                      <a:endParaRPr lang="en-US" sz="1600" b="0" dirty="0" smtClean="0">
                        <a:solidFill>
                          <a:schemeClr val="tx1"/>
                        </a:solidFill>
                      </a:endParaRPr>
                    </a:p>
                    <a:p>
                      <a:pPr marL="467360" marR="0" indent="-400050">
                        <a:lnSpc>
                          <a:spcPts val="1340"/>
                        </a:lnSpc>
                        <a:spcBef>
                          <a:spcPts val="0"/>
                        </a:spcBef>
                        <a:spcAft>
                          <a:spcPts val="0"/>
                        </a:spcAft>
                        <a:buAutoNum type="romanLcPeriod"/>
                      </a:pPr>
                      <a:r>
                        <a:rPr lang="en-US" sz="1600" b="0" dirty="0" smtClean="0">
                          <a:solidFill>
                            <a:schemeClr val="tx1"/>
                          </a:solidFill>
                        </a:rPr>
                        <a:t>Periodic report</a:t>
                      </a:r>
                    </a:p>
                    <a:p>
                      <a:pPr marL="467360" marR="0" indent="-400050">
                        <a:lnSpc>
                          <a:spcPts val="1340"/>
                        </a:lnSpc>
                        <a:spcBef>
                          <a:spcPts val="0"/>
                        </a:spcBef>
                        <a:spcAft>
                          <a:spcPts val="0"/>
                        </a:spcAft>
                        <a:buAutoNum type="romanLcPeriod"/>
                      </a:pPr>
                      <a:r>
                        <a:rPr lang="en-US" sz="1600" b="0" spc="-10" dirty="0" smtClean="0">
                          <a:solidFill>
                            <a:schemeClr val="tx1"/>
                          </a:solidFill>
                        </a:rPr>
                        <a:t>Plan</a:t>
                      </a:r>
                      <a:r>
                        <a:rPr lang="en-US" sz="1600" b="0" spc="-20" dirty="0" smtClean="0">
                          <a:solidFill>
                            <a:schemeClr val="tx1"/>
                          </a:solidFill>
                        </a:rPr>
                        <a:t> </a:t>
                      </a:r>
                      <a:r>
                        <a:rPr lang="en-US" sz="1600" b="0" spc="-10" dirty="0" smtClean="0">
                          <a:solidFill>
                            <a:schemeClr val="tx1"/>
                          </a:solidFill>
                        </a:rPr>
                        <a:t>Report</a:t>
                      </a:r>
                    </a:p>
                    <a:p>
                      <a:pPr marL="467360" marR="0" indent="-400050">
                        <a:lnSpc>
                          <a:spcPts val="1340"/>
                        </a:lnSpc>
                        <a:spcBef>
                          <a:spcPts val="0"/>
                        </a:spcBef>
                        <a:spcAft>
                          <a:spcPts val="0"/>
                        </a:spcAft>
                        <a:buAutoNum type="romanLcPeriod"/>
                      </a:pPr>
                      <a:r>
                        <a:rPr lang="en-US" sz="1600" b="0" spc="-10" dirty="0" smtClean="0">
                          <a:solidFill>
                            <a:schemeClr val="tx1"/>
                          </a:solidFill>
                        </a:rPr>
                        <a:t>demand</a:t>
                      </a:r>
                      <a:r>
                        <a:rPr lang="en-US" sz="1600" b="0" spc="-40" dirty="0" smtClean="0">
                          <a:solidFill>
                            <a:schemeClr val="tx1"/>
                          </a:solidFill>
                        </a:rPr>
                        <a:t> </a:t>
                      </a:r>
                      <a:r>
                        <a:rPr lang="en-US" sz="1600" b="0" spc="-10" dirty="0" smtClean="0">
                          <a:solidFill>
                            <a:schemeClr val="tx1"/>
                          </a:solidFill>
                        </a:rPr>
                        <a:t>report</a:t>
                      </a:r>
                    </a:p>
                    <a:p>
                      <a:pPr marL="467360" marR="0" indent="-400050">
                        <a:lnSpc>
                          <a:spcPts val="1340"/>
                        </a:lnSpc>
                        <a:spcBef>
                          <a:spcPts val="0"/>
                        </a:spcBef>
                        <a:spcAft>
                          <a:spcPts val="0"/>
                        </a:spcAft>
                        <a:buAutoNum type="romanLcPeriod"/>
                      </a:pPr>
                      <a:r>
                        <a:rPr lang="en-US" sz="1600" b="0" spc="-10" dirty="0" smtClean="0">
                          <a:solidFill>
                            <a:schemeClr val="tx1"/>
                          </a:solidFill>
                        </a:rPr>
                        <a:t>Triggered</a:t>
                      </a:r>
                      <a:r>
                        <a:rPr lang="en-US" sz="1600" b="0" spc="-35" dirty="0" smtClean="0">
                          <a:solidFill>
                            <a:schemeClr val="tx1"/>
                          </a:solidFill>
                        </a:rPr>
                        <a:t> </a:t>
                      </a:r>
                      <a:r>
                        <a:rPr lang="en-US" sz="1600" b="0" spc="-10" dirty="0" smtClean="0">
                          <a:solidFill>
                            <a:schemeClr val="tx1"/>
                          </a:solidFill>
                        </a:rPr>
                        <a:t>report</a:t>
                      </a:r>
                    </a:p>
                    <a:p>
                      <a:pPr marL="467360" marR="0" indent="-400050">
                        <a:lnSpc>
                          <a:spcPts val="1340"/>
                        </a:lnSpc>
                        <a:spcBef>
                          <a:spcPts val="0"/>
                        </a:spcBef>
                        <a:spcAft>
                          <a:spcPts val="0"/>
                        </a:spcAft>
                        <a:buAutoNum type="romanLcPeriod"/>
                      </a:pPr>
                      <a:endParaRPr lang="en-US" sz="1600" b="0" spc="-10" dirty="0">
                        <a:solidFill>
                          <a:schemeClr val="tx1"/>
                        </a:solidFill>
                        <a:latin typeface="+mn-lt"/>
                        <a:ea typeface="Calibri"/>
                        <a:cs typeface="Times New Roman"/>
                      </a:endParaRPr>
                    </a:p>
                  </a:txBody>
                  <a:tcPr marL="0" marR="0" marT="0" marB="0">
                    <a:solidFill>
                      <a:srgbClr val="00B0F0"/>
                    </a:solidFill>
                  </a:tcPr>
                </a:tc>
                <a:tc>
                  <a:txBody>
                    <a:bodyPr/>
                    <a:lstStyle/>
                    <a:p>
                      <a:pPr marL="756285" marR="746125" indent="-635" algn="ctr">
                        <a:spcBef>
                          <a:spcPts val="0"/>
                        </a:spcBef>
                        <a:spcAft>
                          <a:spcPts val="0"/>
                        </a:spcAft>
                      </a:pPr>
                      <a:endParaRPr lang="en-US" sz="1600" b="0" dirty="0" smtClean="0">
                        <a:solidFill>
                          <a:schemeClr val="tx1"/>
                        </a:solidFill>
                      </a:endParaRPr>
                    </a:p>
                    <a:p>
                      <a:pPr marL="756285" marR="746125" indent="-635" algn="ctr">
                        <a:spcBef>
                          <a:spcPts val="0"/>
                        </a:spcBef>
                        <a:spcAft>
                          <a:spcPts val="0"/>
                        </a:spcAft>
                      </a:pPr>
                      <a:r>
                        <a:rPr lang="en-US" sz="1600" b="0" dirty="0" smtClean="0">
                          <a:solidFill>
                            <a:schemeClr val="tx1"/>
                          </a:solidFill>
                        </a:rPr>
                        <a:t>1 </a:t>
                      </a:r>
                      <a:r>
                        <a:rPr lang="en-US" sz="1600" b="0" dirty="0">
                          <a:solidFill>
                            <a:schemeClr val="tx1"/>
                          </a:solidFill>
                        </a:rPr>
                        <a:t>report MR Report</a:t>
                      </a:r>
                      <a:endParaRPr lang="en-US" sz="1600" b="0" dirty="0">
                        <a:solidFill>
                          <a:schemeClr val="tx1"/>
                        </a:solidFill>
                        <a:latin typeface="+mn-lt"/>
                        <a:ea typeface="Calibri"/>
                        <a:cs typeface="Times New Roman"/>
                      </a:endParaRPr>
                    </a:p>
                  </a:txBody>
                  <a:tcPr marL="0" marR="0" marT="0" marB="0">
                    <a:solidFill>
                      <a:srgbClr val="00B0F0"/>
                    </a:solidFill>
                  </a:tcPr>
                </a:tc>
              </a:tr>
              <a:tr h="393206">
                <a:tc>
                  <a:txBody>
                    <a:bodyPr/>
                    <a:lstStyle/>
                    <a:p>
                      <a:pPr algn="ctr"/>
                      <a:r>
                        <a:rPr lang="en-US" b="0" dirty="0" smtClean="0">
                          <a:solidFill>
                            <a:schemeClr val="tx1"/>
                          </a:solidFill>
                        </a:rPr>
                        <a:t>8</a:t>
                      </a:r>
                      <a:endParaRPr lang="en-US" b="0" dirty="0">
                        <a:solidFill>
                          <a:schemeClr val="tx1"/>
                        </a:solidFill>
                      </a:endParaRPr>
                    </a:p>
                  </a:txBody>
                  <a:tcPr/>
                </a:tc>
                <a:tc>
                  <a:txBody>
                    <a:bodyPr/>
                    <a:lstStyle/>
                    <a:p>
                      <a:pPr marL="68580" marR="0">
                        <a:lnSpc>
                          <a:spcPts val="1240"/>
                        </a:lnSpc>
                        <a:spcBef>
                          <a:spcPts val="0"/>
                        </a:spcBef>
                        <a:spcAft>
                          <a:spcPts val="0"/>
                        </a:spcAft>
                      </a:pPr>
                      <a:endParaRPr lang="en-US" sz="1600" b="0" dirty="0" smtClean="0">
                        <a:solidFill>
                          <a:schemeClr val="tx1"/>
                        </a:solidFill>
                      </a:endParaRPr>
                    </a:p>
                    <a:p>
                      <a:pPr marL="68580" marR="0">
                        <a:lnSpc>
                          <a:spcPts val="1240"/>
                        </a:lnSpc>
                        <a:spcBef>
                          <a:spcPts val="0"/>
                        </a:spcBef>
                        <a:spcAft>
                          <a:spcPts val="0"/>
                        </a:spcAft>
                      </a:pPr>
                      <a:r>
                        <a:rPr lang="en-US" sz="1600" b="0" dirty="0" smtClean="0">
                          <a:solidFill>
                            <a:schemeClr val="tx1"/>
                          </a:solidFill>
                        </a:rPr>
                        <a:t>Time </a:t>
                      </a:r>
                      <a:r>
                        <a:rPr lang="en-US" sz="1600" b="0" dirty="0">
                          <a:solidFill>
                            <a:schemeClr val="tx1"/>
                          </a:solidFill>
                        </a:rPr>
                        <a:t>Factor</a:t>
                      </a:r>
                      <a:endParaRPr lang="en-US" sz="1600" b="0" dirty="0">
                        <a:solidFill>
                          <a:schemeClr val="tx1"/>
                        </a:solidFill>
                        <a:latin typeface="+mn-lt"/>
                        <a:ea typeface="Calibri"/>
                        <a:cs typeface="Times New Roman"/>
                      </a:endParaRPr>
                    </a:p>
                  </a:txBody>
                  <a:tcPr marL="0" marR="0" marT="0" marB="0">
                    <a:solidFill>
                      <a:srgbClr val="00B0F0"/>
                    </a:solidFill>
                  </a:tcPr>
                </a:tc>
                <a:tc>
                  <a:txBody>
                    <a:bodyPr/>
                    <a:lstStyle/>
                    <a:p>
                      <a:pPr marL="575945" marR="0">
                        <a:lnSpc>
                          <a:spcPts val="1240"/>
                        </a:lnSpc>
                        <a:spcBef>
                          <a:spcPts val="0"/>
                        </a:spcBef>
                        <a:spcAft>
                          <a:spcPts val="0"/>
                        </a:spcAft>
                      </a:pPr>
                      <a:endParaRPr lang="en-US" sz="1600" b="0" dirty="0" smtClean="0">
                        <a:solidFill>
                          <a:schemeClr val="tx1"/>
                        </a:solidFill>
                      </a:endParaRPr>
                    </a:p>
                    <a:p>
                      <a:pPr marL="575945" marR="0">
                        <a:lnSpc>
                          <a:spcPts val="1240"/>
                        </a:lnSpc>
                        <a:spcBef>
                          <a:spcPts val="0"/>
                        </a:spcBef>
                        <a:spcAft>
                          <a:spcPts val="0"/>
                        </a:spcAft>
                      </a:pPr>
                      <a:r>
                        <a:rPr lang="en-US" sz="1600" b="0" dirty="0" smtClean="0">
                          <a:solidFill>
                            <a:schemeClr val="tx1"/>
                          </a:solidFill>
                        </a:rPr>
                        <a:t>Continuous </a:t>
                      </a:r>
                      <a:r>
                        <a:rPr lang="en-US" sz="1600" b="0" dirty="0">
                          <a:solidFill>
                            <a:schemeClr val="tx1"/>
                          </a:solidFill>
                        </a:rPr>
                        <a:t>/long</a:t>
                      </a:r>
                      <a:endParaRPr lang="en-US" sz="1600" b="0" dirty="0">
                        <a:solidFill>
                          <a:schemeClr val="tx1"/>
                        </a:solidFill>
                        <a:latin typeface="+mn-lt"/>
                        <a:ea typeface="Calibri"/>
                        <a:cs typeface="Times New Roman"/>
                      </a:endParaRPr>
                    </a:p>
                  </a:txBody>
                  <a:tcPr marL="0" marR="0" marT="0" marB="0">
                    <a:solidFill>
                      <a:srgbClr val="00B0F0"/>
                    </a:solidFill>
                  </a:tcPr>
                </a:tc>
                <a:tc>
                  <a:txBody>
                    <a:bodyPr/>
                    <a:lstStyle/>
                    <a:p>
                      <a:pPr marL="68580" marR="63500" algn="ctr">
                        <a:lnSpc>
                          <a:spcPts val="1240"/>
                        </a:lnSpc>
                        <a:spcBef>
                          <a:spcPts val="0"/>
                        </a:spcBef>
                        <a:spcAft>
                          <a:spcPts val="0"/>
                        </a:spcAft>
                      </a:pPr>
                      <a:endParaRPr lang="en-US" sz="1600" b="0" dirty="0" smtClean="0">
                        <a:solidFill>
                          <a:schemeClr val="tx1"/>
                        </a:solidFill>
                      </a:endParaRPr>
                    </a:p>
                    <a:p>
                      <a:pPr marL="68580" marR="63500" algn="ctr">
                        <a:lnSpc>
                          <a:spcPts val="1240"/>
                        </a:lnSpc>
                        <a:spcBef>
                          <a:spcPts val="0"/>
                        </a:spcBef>
                        <a:spcAft>
                          <a:spcPts val="0"/>
                        </a:spcAft>
                      </a:pPr>
                      <a:r>
                        <a:rPr lang="en-US" sz="1600" b="0" dirty="0" smtClean="0">
                          <a:solidFill>
                            <a:schemeClr val="tx1"/>
                          </a:solidFill>
                        </a:rPr>
                        <a:t>Short</a:t>
                      </a:r>
                      <a:endParaRPr lang="en-US" sz="1600" b="0" dirty="0">
                        <a:solidFill>
                          <a:schemeClr val="tx1"/>
                        </a:solidFill>
                        <a:latin typeface="+mn-lt"/>
                        <a:ea typeface="Calibri"/>
                        <a:cs typeface="Times New Roman"/>
                      </a:endParaRPr>
                    </a:p>
                  </a:txBody>
                  <a:tcPr marL="0" marR="0" marT="0" marB="0">
                    <a:solidFill>
                      <a:srgbClr val="00B0F0"/>
                    </a:solidFill>
                  </a:tcPr>
                </a:tc>
              </a:tr>
              <a:tr h="459771">
                <a:tc>
                  <a:txBody>
                    <a:bodyPr/>
                    <a:lstStyle/>
                    <a:p>
                      <a:pPr algn="ctr"/>
                      <a:r>
                        <a:rPr lang="en-US" b="0" dirty="0" smtClean="0">
                          <a:solidFill>
                            <a:schemeClr val="tx1"/>
                          </a:solidFill>
                        </a:rPr>
                        <a:t>9</a:t>
                      </a:r>
                      <a:endParaRPr lang="en-US" b="0" dirty="0">
                        <a:solidFill>
                          <a:schemeClr val="tx1"/>
                        </a:solidFill>
                      </a:endParaRPr>
                    </a:p>
                  </a:txBody>
                  <a:tcPr/>
                </a:tc>
                <a:tc>
                  <a:txBody>
                    <a:bodyPr/>
                    <a:lstStyle/>
                    <a:p>
                      <a:pPr marL="68580" marR="0">
                        <a:lnSpc>
                          <a:spcPts val="1240"/>
                        </a:lnSpc>
                        <a:spcBef>
                          <a:spcPts val="0"/>
                        </a:spcBef>
                        <a:spcAft>
                          <a:spcPts val="0"/>
                        </a:spcAft>
                      </a:pPr>
                      <a:endParaRPr lang="en-US" sz="1600" b="0" dirty="0" smtClean="0">
                        <a:solidFill>
                          <a:schemeClr val="tx1"/>
                        </a:solidFill>
                      </a:endParaRPr>
                    </a:p>
                    <a:p>
                      <a:pPr marL="68580" marR="0">
                        <a:lnSpc>
                          <a:spcPts val="1240"/>
                        </a:lnSpc>
                        <a:spcBef>
                          <a:spcPts val="0"/>
                        </a:spcBef>
                        <a:spcAft>
                          <a:spcPts val="0"/>
                        </a:spcAft>
                      </a:pPr>
                      <a:r>
                        <a:rPr lang="en-US" sz="1600" b="0" dirty="0" smtClean="0">
                          <a:solidFill>
                            <a:schemeClr val="tx1"/>
                          </a:solidFill>
                        </a:rPr>
                        <a:t>Number </a:t>
                      </a:r>
                      <a:r>
                        <a:rPr lang="en-US" sz="1600" b="0" dirty="0">
                          <a:solidFill>
                            <a:schemeClr val="tx1"/>
                          </a:solidFill>
                        </a:rPr>
                        <a:t>of problems</a:t>
                      </a:r>
                      <a:endParaRPr lang="en-US" sz="1600" b="0" dirty="0">
                        <a:solidFill>
                          <a:schemeClr val="tx1"/>
                        </a:solidFill>
                        <a:latin typeface="+mn-lt"/>
                        <a:ea typeface="Calibri"/>
                        <a:cs typeface="Times New Roman"/>
                      </a:endParaRPr>
                    </a:p>
                  </a:txBody>
                  <a:tcPr marL="0" marR="0" marT="0" marB="0">
                    <a:solidFill>
                      <a:srgbClr val="00B0F0"/>
                    </a:solidFill>
                  </a:tcPr>
                </a:tc>
                <a:tc>
                  <a:txBody>
                    <a:bodyPr/>
                    <a:lstStyle/>
                    <a:p>
                      <a:pPr marL="67310" marR="0">
                        <a:lnSpc>
                          <a:spcPts val="1240"/>
                        </a:lnSpc>
                        <a:spcBef>
                          <a:spcPts val="0"/>
                        </a:spcBef>
                        <a:spcAft>
                          <a:spcPts val="0"/>
                        </a:spcAft>
                      </a:pPr>
                      <a:endParaRPr lang="en-US" sz="1600" b="0" dirty="0" smtClean="0">
                        <a:solidFill>
                          <a:schemeClr val="tx1"/>
                        </a:solidFill>
                      </a:endParaRPr>
                    </a:p>
                    <a:p>
                      <a:pPr marL="67310" marR="0">
                        <a:lnSpc>
                          <a:spcPts val="1240"/>
                        </a:lnSpc>
                        <a:spcBef>
                          <a:spcPts val="0"/>
                        </a:spcBef>
                        <a:spcAft>
                          <a:spcPts val="0"/>
                        </a:spcAft>
                      </a:pPr>
                      <a:r>
                        <a:rPr lang="en-US" sz="1600" b="0" dirty="0" smtClean="0">
                          <a:solidFill>
                            <a:schemeClr val="tx1"/>
                          </a:solidFill>
                        </a:rPr>
                        <a:t>Store </a:t>
                      </a:r>
                      <a:r>
                        <a:rPr lang="en-US" sz="1600" b="0" dirty="0">
                          <a:solidFill>
                            <a:schemeClr val="tx1"/>
                          </a:solidFill>
                        </a:rPr>
                        <a:t>and solve various problems</a:t>
                      </a:r>
                      <a:endParaRPr lang="en-US" sz="1600" b="0" dirty="0">
                        <a:solidFill>
                          <a:schemeClr val="tx1"/>
                        </a:solidFill>
                        <a:latin typeface="+mn-lt"/>
                        <a:ea typeface="Calibri"/>
                        <a:cs typeface="Times New Roman"/>
                      </a:endParaRPr>
                    </a:p>
                  </a:txBody>
                  <a:tcPr marL="0" marR="0" marT="0" marB="0">
                    <a:solidFill>
                      <a:srgbClr val="00B0F0"/>
                    </a:solidFill>
                  </a:tcPr>
                </a:tc>
                <a:tc>
                  <a:txBody>
                    <a:bodyPr/>
                    <a:lstStyle/>
                    <a:p>
                      <a:pPr marL="100965" marR="0">
                        <a:lnSpc>
                          <a:spcPts val="1240"/>
                        </a:lnSpc>
                        <a:spcBef>
                          <a:spcPts val="0"/>
                        </a:spcBef>
                        <a:spcAft>
                          <a:spcPts val="0"/>
                        </a:spcAft>
                      </a:pPr>
                      <a:endParaRPr lang="en-US" sz="1600" b="0" dirty="0" smtClean="0">
                        <a:solidFill>
                          <a:schemeClr val="tx1"/>
                        </a:solidFill>
                      </a:endParaRPr>
                    </a:p>
                    <a:p>
                      <a:pPr marL="100965" marR="0">
                        <a:lnSpc>
                          <a:spcPts val="1240"/>
                        </a:lnSpc>
                        <a:spcBef>
                          <a:spcPts val="0"/>
                        </a:spcBef>
                        <a:spcAft>
                          <a:spcPts val="0"/>
                        </a:spcAft>
                      </a:pPr>
                      <a:r>
                        <a:rPr lang="en-US" sz="1600" b="0" dirty="0" smtClean="0">
                          <a:solidFill>
                            <a:schemeClr val="tx1"/>
                          </a:solidFill>
                        </a:rPr>
                        <a:t>One </a:t>
                      </a:r>
                      <a:r>
                        <a:rPr lang="en-US" sz="1600" b="0" dirty="0">
                          <a:solidFill>
                            <a:schemeClr val="tx1"/>
                          </a:solidFill>
                        </a:rPr>
                        <a:t>Specific problems</a:t>
                      </a:r>
                      <a:endParaRPr lang="en-US" sz="1600" b="0" dirty="0">
                        <a:solidFill>
                          <a:schemeClr val="tx1"/>
                        </a:solidFill>
                        <a:latin typeface="+mn-lt"/>
                        <a:ea typeface="Calibri"/>
                        <a:cs typeface="Times New Roman"/>
                      </a:endParaRPr>
                    </a:p>
                  </a:txBody>
                  <a:tcPr marL="0" marR="0" marT="0" marB="0">
                    <a:solidFill>
                      <a:srgbClr val="00B0F0"/>
                    </a:solidFill>
                  </a:tcPr>
                </a:tc>
              </a:tr>
              <a:tr h="393206">
                <a:tc>
                  <a:txBody>
                    <a:bodyPr/>
                    <a:lstStyle/>
                    <a:p>
                      <a:pPr algn="ctr"/>
                      <a:r>
                        <a:rPr lang="en-US" b="0" dirty="0" smtClean="0">
                          <a:solidFill>
                            <a:schemeClr val="tx1"/>
                          </a:solidFill>
                        </a:rPr>
                        <a:t>10</a:t>
                      </a:r>
                      <a:endParaRPr lang="en-US" b="0" dirty="0">
                        <a:solidFill>
                          <a:schemeClr val="tx1"/>
                        </a:solidFill>
                      </a:endParaRPr>
                    </a:p>
                  </a:txBody>
                  <a:tcPr/>
                </a:tc>
                <a:tc>
                  <a:txBody>
                    <a:bodyPr/>
                    <a:lstStyle/>
                    <a:p>
                      <a:pPr marL="68580" marR="0">
                        <a:lnSpc>
                          <a:spcPts val="1240"/>
                        </a:lnSpc>
                        <a:spcBef>
                          <a:spcPts val="0"/>
                        </a:spcBef>
                        <a:spcAft>
                          <a:spcPts val="0"/>
                        </a:spcAft>
                      </a:pPr>
                      <a:endParaRPr lang="en-US" sz="1600" b="0" dirty="0" smtClean="0">
                        <a:solidFill>
                          <a:schemeClr val="tx1"/>
                        </a:solidFill>
                      </a:endParaRPr>
                    </a:p>
                    <a:p>
                      <a:pPr marL="68580" marR="0">
                        <a:lnSpc>
                          <a:spcPts val="1240"/>
                        </a:lnSpc>
                        <a:spcBef>
                          <a:spcPts val="0"/>
                        </a:spcBef>
                        <a:spcAft>
                          <a:spcPts val="0"/>
                        </a:spcAft>
                      </a:pPr>
                      <a:r>
                        <a:rPr lang="en-US" sz="1600" b="0" dirty="0" smtClean="0">
                          <a:solidFill>
                            <a:schemeClr val="tx1"/>
                          </a:solidFill>
                        </a:rPr>
                        <a:t>Nature </a:t>
                      </a:r>
                      <a:r>
                        <a:rPr lang="en-US" sz="1600" b="0" dirty="0">
                          <a:solidFill>
                            <a:schemeClr val="tx1"/>
                          </a:solidFill>
                        </a:rPr>
                        <a:t>of firms</a:t>
                      </a:r>
                      <a:endParaRPr lang="en-US" sz="1600" b="0" dirty="0">
                        <a:solidFill>
                          <a:schemeClr val="tx1"/>
                        </a:solidFill>
                        <a:latin typeface="Calibri"/>
                        <a:ea typeface="Calibri"/>
                        <a:cs typeface="Times New Roman"/>
                      </a:endParaRPr>
                    </a:p>
                  </a:txBody>
                  <a:tcPr marL="0" marR="0" marT="0" marB="0"/>
                </a:tc>
                <a:tc>
                  <a:txBody>
                    <a:bodyPr/>
                    <a:lstStyle/>
                    <a:p>
                      <a:pPr marL="67310" marR="0">
                        <a:lnSpc>
                          <a:spcPts val="1240"/>
                        </a:lnSpc>
                        <a:spcBef>
                          <a:spcPts val="0"/>
                        </a:spcBef>
                        <a:spcAft>
                          <a:spcPts val="0"/>
                        </a:spcAft>
                      </a:pPr>
                      <a:endParaRPr lang="en-US" sz="1600" b="0" dirty="0" smtClean="0">
                        <a:solidFill>
                          <a:schemeClr val="tx1"/>
                        </a:solidFill>
                      </a:endParaRPr>
                    </a:p>
                    <a:p>
                      <a:pPr marL="67310" marR="0">
                        <a:lnSpc>
                          <a:spcPts val="1240"/>
                        </a:lnSpc>
                        <a:spcBef>
                          <a:spcPts val="0"/>
                        </a:spcBef>
                        <a:spcAft>
                          <a:spcPts val="0"/>
                        </a:spcAft>
                      </a:pPr>
                      <a:r>
                        <a:rPr lang="en-US" sz="1600" b="0" dirty="0" smtClean="0">
                          <a:solidFill>
                            <a:schemeClr val="tx1"/>
                          </a:solidFill>
                        </a:rPr>
                        <a:t>Large </a:t>
                      </a:r>
                      <a:r>
                        <a:rPr lang="en-US" sz="1600" b="0" dirty="0">
                          <a:solidFill>
                            <a:schemeClr val="tx1"/>
                          </a:solidFill>
                        </a:rPr>
                        <a:t>firms</a:t>
                      </a:r>
                      <a:endParaRPr lang="en-US" sz="1600" b="0" dirty="0">
                        <a:solidFill>
                          <a:schemeClr val="tx1"/>
                        </a:solidFill>
                        <a:latin typeface="Calibri"/>
                        <a:ea typeface="Calibri"/>
                        <a:cs typeface="Times New Roman"/>
                      </a:endParaRPr>
                    </a:p>
                  </a:txBody>
                  <a:tcPr marL="0" marR="0" marT="0" marB="0"/>
                </a:tc>
                <a:tc>
                  <a:txBody>
                    <a:bodyPr/>
                    <a:lstStyle/>
                    <a:p>
                      <a:pPr marL="68580" marR="0">
                        <a:lnSpc>
                          <a:spcPts val="1240"/>
                        </a:lnSpc>
                        <a:spcBef>
                          <a:spcPts val="0"/>
                        </a:spcBef>
                        <a:spcAft>
                          <a:spcPts val="0"/>
                        </a:spcAft>
                      </a:pPr>
                      <a:endParaRPr lang="en-US" sz="1600" b="0" dirty="0" smtClean="0">
                        <a:solidFill>
                          <a:schemeClr val="tx1"/>
                        </a:solidFill>
                      </a:endParaRPr>
                    </a:p>
                    <a:p>
                      <a:pPr marL="68580" marR="0">
                        <a:lnSpc>
                          <a:spcPts val="1240"/>
                        </a:lnSpc>
                        <a:spcBef>
                          <a:spcPts val="0"/>
                        </a:spcBef>
                        <a:spcAft>
                          <a:spcPts val="0"/>
                        </a:spcAft>
                      </a:pPr>
                      <a:r>
                        <a:rPr lang="en-US" sz="1600" b="0" dirty="0" smtClean="0">
                          <a:solidFill>
                            <a:schemeClr val="tx1"/>
                          </a:solidFill>
                        </a:rPr>
                        <a:t>Large </a:t>
                      </a:r>
                      <a:r>
                        <a:rPr lang="en-US" sz="1600" b="0" dirty="0">
                          <a:solidFill>
                            <a:schemeClr val="tx1"/>
                          </a:solidFill>
                        </a:rPr>
                        <a:t>/Small –any firm</a:t>
                      </a:r>
                      <a:endParaRPr lang="en-US" sz="1600" b="0" dirty="0">
                        <a:solidFill>
                          <a:schemeClr val="tx1"/>
                        </a:solidFill>
                        <a:latin typeface="Calibri"/>
                        <a:ea typeface="Calibri"/>
                        <a:cs typeface="Times New Roman"/>
                      </a:endParaRPr>
                    </a:p>
                  </a:txBody>
                  <a:tcPr marL="0" marR="0" marT="0" marB="0"/>
                </a:tc>
              </a:tr>
            </a:tbl>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1115"/>
            <a:ext cx="9144000" cy="6856885"/>
          </a:xfrm>
        </p:spPr>
      </p:pic>
      <p:graphicFrame>
        <p:nvGraphicFramePr>
          <p:cNvPr id="5" name="Table 4"/>
          <p:cNvGraphicFramePr>
            <a:graphicFrameLocks noGrp="1"/>
          </p:cNvGraphicFramePr>
          <p:nvPr/>
        </p:nvGraphicFramePr>
        <p:xfrm>
          <a:off x="457195" y="82272"/>
          <a:ext cx="8229605" cy="6547128"/>
        </p:xfrm>
        <a:graphic>
          <a:graphicData uri="http://schemas.openxmlformats.org/drawingml/2006/table">
            <a:tbl>
              <a:tblPr firstRow="1" bandRow="1">
                <a:tableStyleId>{21E4AEA4-8DFA-4A89-87EB-49C32662AFE0}</a:tableStyleId>
              </a:tblPr>
              <a:tblGrid>
                <a:gridCol w="756107"/>
                <a:gridCol w="2901499"/>
                <a:gridCol w="4571999"/>
              </a:tblGrid>
              <a:tr h="668044">
                <a:tc gridSpan="2">
                  <a:txBody>
                    <a:bodyPr/>
                    <a:lstStyle/>
                    <a:p>
                      <a:pPr marL="730885" marR="724535" algn="ctr">
                        <a:lnSpc>
                          <a:spcPts val="1340"/>
                        </a:lnSpc>
                        <a:spcBef>
                          <a:spcPts val="0"/>
                        </a:spcBef>
                        <a:spcAft>
                          <a:spcPts val="0"/>
                        </a:spcAft>
                      </a:pPr>
                      <a:endParaRPr lang="en-US" sz="1800" b="1" dirty="0" smtClean="0">
                        <a:latin typeface="+mn-lt"/>
                        <a:ea typeface="Calibri"/>
                        <a:cs typeface="Times New Roman"/>
                      </a:endParaRPr>
                    </a:p>
                    <a:p>
                      <a:pPr marL="730885" marR="724535" algn="ctr">
                        <a:lnSpc>
                          <a:spcPts val="1340"/>
                        </a:lnSpc>
                        <a:spcBef>
                          <a:spcPts val="0"/>
                        </a:spcBef>
                        <a:spcAft>
                          <a:spcPts val="0"/>
                        </a:spcAft>
                      </a:pPr>
                      <a:endParaRPr lang="en-US" sz="1800" b="1" dirty="0" smtClean="0">
                        <a:latin typeface="+mn-lt"/>
                        <a:ea typeface="Calibri"/>
                        <a:cs typeface="Times New Roman"/>
                      </a:endParaRPr>
                    </a:p>
                    <a:p>
                      <a:pPr marL="730885" marR="724535" algn="ctr">
                        <a:lnSpc>
                          <a:spcPts val="1340"/>
                        </a:lnSpc>
                        <a:spcBef>
                          <a:spcPts val="0"/>
                        </a:spcBef>
                        <a:spcAft>
                          <a:spcPts val="0"/>
                        </a:spcAft>
                      </a:pPr>
                      <a:r>
                        <a:rPr lang="en-US" sz="1800" b="1" dirty="0" smtClean="0">
                          <a:latin typeface="+mn-lt"/>
                          <a:ea typeface="Calibri"/>
                          <a:cs typeface="Times New Roman"/>
                        </a:rPr>
                        <a:t>Particular</a:t>
                      </a:r>
                      <a:endParaRPr lang="en-US" sz="1800" dirty="0">
                        <a:latin typeface="+mn-lt"/>
                        <a:ea typeface="Calibri"/>
                        <a:cs typeface="Times New Roman"/>
                      </a:endParaRPr>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hMerge="1">
                  <a:txBody>
                    <a:bodyPr/>
                    <a:lstStyle/>
                    <a:p>
                      <a:pPr marL="730885" marR="724535" algn="ctr">
                        <a:lnSpc>
                          <a:spcPts val="1340"/>
                        </a:lnSpc>
                        <a:spcBef>
                          <a:spcPts val="0"/>
                        </a:spcBef>
                        <a:spcAft>
                          <a:spcPts val="0"/>
                        </a:spcAft>
                      </a:pPr>
                      <a:endParaRPr lang="en-US" sz="1100" dirty="0">
                        <a:latin typeface="Calibri"/>
                        <a:ea typeface="Calibri"/>
                        <a:cs typeface="Times New Roman"/>
                      </a:endParaRPr>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marL="67310" marR="104775">
                        <a:lnSpc>
                          <a:spcPts val="1380"/>
                        </a:lnSpc>
                        <a:spcBef>
                          <a:spcPts val="10"/>
                        </a:spcBef>
                        <a:spcAft>
                          <a:spcPts val="0"/>
                        </a:spcAft>
                      </a:pPr>
                      <a:endParaRPr lang="en-US" sz="1800" b="1" dirty="0" smtClean="0">
                        <a:latin typeface="+mn-lt"/>
                        <a:ea typeface="Calibri"/>
                        <a:cs typeface="Calibri"/>
                      </a:endParaRPr>
                    </a:p>
                    <a:p>
                      <a:pPr marL="67310" marR="104775">
                        <a:lnSpc>
                          <a:spcPts val="1380"/>
                        </a:lnSpc>
                        <a:spcBef>
                          <a:spcPts val="10"/>
                        </a:spcBef>
                        <a:spcAft>
                          <a:spcPts val="0"/>
                        </a:spcAft>
                      </a:pPr>
                      <a:endParaRPr lang="en-US" sz="1800" b="1" dirty="0" smtClean="0">
                        <a:latin typeface="+mn-lt"/>
                        <a:ea typeface="Calibri"/>
                        <a:cs typeface="Calibri"/>
                      </a:endParaRPr>
                    </a:p>
                    <a:p>
                      <a:pPr marL="67310" marR="104775">
                        <a:lnSpc>
                          <a:spcPts val="1380"/>
                        </a:lnSpc>
                        <a:spcBef>
                          <a:spcPts val="10"/>
                        </a:spcBef>
                        <a:spcAft>
                          <a:spcPts val="0"/>
                        </a:spcAft>
                      </a:pPr>
                      <a:r>
                        <a:rPr lang="en-US" sz="1800" b="1" dirty="0" smtClean="0">
                          <a:latin typeface="+mn-lt"/>
                          <a:ea typeface="Calibri"/>
                          <a:cs typeface="Calibri"/>
                        </a:rPr>
                        <a:t>Marketing </a:t>
                      </a:r>
                      <a:r>
                        <a:rPr lang="en-US" sz="1800" b="1" dirty="0">
                          <a:latin typeface="+mn-lt"/>
                          <a:ea typeface="Calibri"/>
                          <a:cs typeface="Calibri"/>
                        </a:rPr>
                        <a:t>Information System</a:t>
                      </a:r>
                      <a:endParaRPr lang="en-US" sz="1800" dirty="0">
                        <a:latin typeface="+mn-lt"/>
                        <a:ea typeface="Calibri"/>
                        <a:cs typeface="Times New Roman"/>
                      </a:endParaRPr>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r>
              <a:tr h="1059327">
                <a:tc>
                  <a:txBody>
                    <a:bodyPr/>
                    <a:lstStyle/>
                    <a:p>
                      <a:pPr marL="67945" marR="0" algn="ctr">
                        <a:lnSpc>
                          <a:spcPts val="1340"/>
                        </a:lnSpc>
                        <a:spcBef>
                          <a:spcPts val="0"/>
                        </a:spcBef>
                        <a:spcAft>
                          <a:spcPts val="0"/>
                        </a:spcAft>
                      </a:pPr>
                      <a:endParaRPr lang="en-US" sz="1100" dirty="0" smtClean="0">
                        <a:latin typeface="Calibri"/>
                        <a:ea typeface="Calibri"/>
                        <a:cs typeface="Times New Roman"/>
                      </a:endParaRPr>
                    </a:p>
                    <a:p>
                      <a:pPr marL="67945" marR="0" algn="ctr">
                        <a:lnSpc>
                          <a:spcPts val="1340"/>
                        </a:lnSpc>
                        <a:spcBef>
                          <a:spcPts val="0"/>
                        </a:spcBef>
                        <a:spcAft>
                          <a:spcPts val="0"/>
                        </a:spcAft>
                      </a:pPr>
                      <a:r>
                        <a:rPr lang="en-US" sz="1100" dirty="0" smtClean="0">
                          <a:latin typeface="Calibri"/>
                          <a:ea typeface="Calibri"/>
                          <a:cs typeface="Times New Roman"/>
                        </a:rPr>
                        <a:t>1</a:t>
                      </a:r>
                      <a:endParaRPr lang="en-US" sz="1100" dirty="0">
                        <a:latin typeface="Calibri"/>
                        <a:ea typeface="Calibri"/>
                        <a:cs typeface="Times New Roman"/>
                      </a:endParaRPr>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marL="68580" marR="0">
                        <a:lnSpc>
                          <a:spcPts val="1325"/>
                        </a:lnSpc>
                        <a:spcBef>
                          <a:spcPts val="0"/>
                        </a:spcBef>
                        <a:spcAft>
                          <a:spcPts val="0"/>
                        </a:spcAft>
                      </a:pPr>
                      <a:endParaRPr lang="en-US" sz="1600" b="1" dirty="0" smtClean="0">
                        <a:latin typeface="+mn-lt"/>
                        <a:ea typeface="Calibri"/>
                        <a:cs typeface="Times New Roman"/>
                      </a:endParaRPr>
                    </a:p>
                    <a:p>
                      <a:pPr marL="68580" marR="0">
                        <a:lnSpc>
                          <a:spcPts val="1325"/>
                        </a:lnSpc>
                        <a:spcBef>
                          <a:spcPts val="0"/>
                        </a:spcBef>
                        <a:spcAft>
                          <a:spcPts val="0"/>
                        </a:spcAft>
                      </a:pPr>
                      <a:endParaRPr lang="en-US" sz="1600" b="1" dirty="0" smtClean="0">
                        <a:latin typeface="+mn-lt"/>
                        <a:ea typeface="Calibri"/>
                        <a:cs typeface="Times New Roman"/>
                      </a:endParaRPr>
                    </a:p>
                    <a:p>
                      <a:pPr marL="68580" marR="0">
                        <a:lnSpc>
                          <a:spcPts val="1325"/>
                        </a:lnSpc>
                        <a:spcBef>
                          <a:spcPts val="0"/>
                        </a:spcBef>
                        <a:spcAft>
                          <a:spcPts val="0"/>
                        </a:spcAft>
                      </a:pPr>
                      <a:r>
                        <a:rPr lang="en-US" sz="1600" b="1" dirty="0" smtClean="0">
                          <a:latin typeface="+mn-lt"/>
                          <a:ea typeface="Calibri"/>
                          <a:cs typeface="Times New Roman"/>
                        </a:rPr>
                        <a:t>Meaning</a:t>
                      </a:r>
                      <a:endParaRPr lang="en-US" sz="1600" dirty="0">
                        <a:latin typeface="+mn-lt"/>
                        <a:ea typeface="Calibri"/>
                        <a:cs typeface="Times New Roman"/>
                      </a:endParaRPr>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marL="67310" marR="59690" algn="just">
                        <a:spcBef>
                          <a:spcPts val="0"/>
                        </a:spcBef>
                        <a:spcAft>
                          <a:spcPts val="0"/>
                        </a:spcAft>
                      </a:pPr>
                      <a:r>
                        <a:rPr lang="en-US" sz="1600" b="1" dirty="0">
                          <a:latin typeface="+mn-lt"/>
                          <a:ea typeface="Calibri"/>
                          <a:cs typeface="Times New Roman"/>
                        </a:rPr>
                        <a:t>Structure of people ,equipment &amp; procedure to gather ,sort, analyses and transmit data to decision</a:t>
                      </a:r>
                      <a:endParaRPr lang="en-US" sz="1600" dirty="0">
                        <a:latin typeface="+mn-lt"/>
                        <a:ea typeface="Calibri"/>
                        <a:cs typeface="Times New Roman"/>
                      </a:endParaRPr>
                    </a:p>
                    <a:p>
                      <a:pPr marL="67310" marR="0">
                        <a:lnSpc>
                          <a:spcPts val="1245"/>
                        </a:lnSpc>
                        <a:spcBef>
                          <a:spcPts val="0"/>
                        </a:spcBef>
                        <a:spcAft>
                          <a:spcPts val="0"/>
                        </a:spcAft>
                      </a:pPr>
                      <a:r>
                        <a:rPr lang="en-US" sz="1600" b="1" dirty="0">
                          <a:latin typeface="+mn-lt"/>
                          <a:ea typeface="Calibri"/>
                          <a:cs typeface="Times New Roman"/>
                        </a:rPr>
                        <a:t>maker</a:t>
                      </a:r>
                      <a:endParaRPr lang="en-US" sz="1600" dirty="0">
                        <a:latin typeface="+mn-lt"/>
                        <a:ea typeface="Calibri"/>
                        <a:cs typeface="Times New Roman"/>
                      </a:endParaRPr>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r>
              <a:tr h="429457">
                <a:tc>
                  <a:txBody>
                    <a:bodyPr/>
                    <a:lstStyle/>
                    <a:p>
                      <a:pPr marL="67945" marR="0" algn="ctr">
                        <a:lnSpc>
                          <a:spcPts val="1340"/>
                        </a:lnSpc>
                        <a:spcBef>
                          <a:spcPts val="0"/>
                        </a:spcBef>
                        <a:spcAft>
                          <a:spcPts val="0"/>
                        </a:spcAft>
                      </a:pPr>
                      <a:r>
                        <a:rPr lang="en-US" sz="1100" dirty="0" smtClean="0">
                          <a:latin typeface="Calibri"/>
                          <a:ea typeface="Calibri"/>
                          <a:cs typeface="Times New Roman"/>
                        </a:rPr>
                        <a:t>2</a:t>
                      </a:r>
                      <a:endParaRPr lang="en-US" sz="1100" dirty="0">
                        <a:latin typeface="Calibri"/>
                        <a:ea typeface="Calibri"/>
                        <a:cs typeface="Times New Roman"/>
                      </a:endParaRPr>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marL="68580" marR="0">
                        <a:lnSpc>
                          <a:spcPts val="1240"/>
                        </a:lnSpc>
                        <a:spcBef>
                          <a:spcPts val="0"/>
                        </a:spcBef>
                        <a:spcAft>
                          <a:spcPts val="0"/>
                        </a:spcAft>
                      </a:pPr>
                      <a:endParaRPr lang="en-US" sz="1600" b="1" dirty="0" smtClean="0">
                        <a:latin typeface="+mn-lt"/>
                        <a:ea typeface="Calibri"/>
                        <a:cs typeface="Times New Roman"/>
                      </a:endParaRPr>
                    </a:p>
                    <a:p>
                      <a:pPr marL="68580" marR="0">
                        <a:lnSpc>
                          <a:spcPts val="1240"/>
                        </a:lnSpc>
                        <a:spcBef>
                          <a:spcPts val="0"/>
                        </a:spcBef>
                        <a:spcAft>
                          <a:spcPts val="0"/>
                        </a:spcAft>
                      </a:pPr>
                      <a:r>
                        <a:rPr lang="en-US" sz="1600" b="1" dirty="0" smtClean="0">
                          <a:latin typeface="+mn-lt"/>
                          <a:ea typeface="Calibri"/>
                          <a:cs typeface="Times New Roman"/>
                        </a:rPr>
                        <a:t>Purpose</a:t>
                      </a:r>
                      <a:endParaRPr lang="en-US" sz="1600" dirty="0">
                        <a:latin typeface="+mn-lt"/>
                        <a:ea typeface="Calibri"/>
                        <a:cs typeface="Times New Roman"/>
                      </a:endParaRPr>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marL="176530" marR="0">
                        <a:lnSpc>
                          <a:spcPts val="1240"/>
                        </a:lnSpc>
                        <a:spcBef>
                          <a:spcPts val="0"/>
                        </a:spcBef>
                        <a:spcAft>
                          <a:spcPts val="0"/>
                        </a:spcAft>
                      </a:pPr>
                      <a:endParaRPr lang="en-US" sz="1600" b="1" dirty="0" smtClean="0">
                        <a:latin typeface="+mn-lt"/>
                        <a:ea typeface="Calibri"/>
                        <a:cs typeface="Times New Roman"/>
                      </a:endParaRPr>
                    </a:p>
                    <a:p>
                      <a:pPr marL="176530" marR="0">
                        <a:lnSpc>
                          <a:spcPts val="1240"/>
                        </a:lnSpc>
                        <a:spcBef>
                          <a:spcPts val="0"/>
                        </a:spcBef>
                        <a:spcAft>
                          <a:spcPts val="0"/>
                        </a:spcAft>
                      </a:pPr>
                      <a:r>
                        <a:rPr lang="en-US" sz="1600" b="1" dirty="0" smtClean="0">
                          <a:latin typeface="+mn-lt"/>
                          <a:ea typeface="Calibri"/>
                          <a:cs typeface="Times New Roman"/>
                        </a:rPr>
                        <a:t>Proactive </a:t>
                      </a:r>
                      <a:r>
                        <a:rPr lang="en-US" sz="1600" b="1" dirty="0">
                          <a:latin typeface="+mn-lt"/>
                          <a:ea typeface="Calibri"/>
                          <a:cs typeface="Times New Roman"/>
                        </a:rPr>
                        <a:t>and reactive decision</a:t>
                      </a:r>
                      <a:endParaRPr lang="en-US" sz="1600" dirty="0">
                        <a:latin typeface="+mn-lt"/>
                        <a:ea typeface="Calibri"/>
                        <a:cs typeface="Times New Roman"/>
                      </a:endParaRPr>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r>
              <a:tr h="506852">
                <a:tc>
                  <a:txBody>
                    <a:bodyPr/>
                    <a:lstStyle/>
                    <a:p>
                      <a:pPr marL="67945" marR="0" algn="ctr">
                        <a:lnSpc>
                          <a:spcPts val="1340"/>
                        </a:lnSpc>
                        <a:spcBef>
                          <a:spcPts val="0"/>
                        </a:spcBef>
                        <a:spcAft>
                          <a:spcPts val="0"/>
                        </a:spcAft>
                      </a:pPr>
                      <a:r>
                        <a:rPr lang="en-US" sz="1100" dirty="0" smtClean="0">
                          <a:latin typeface="Calibri"/>
                          <a:ea typeface="Calibri"/>
                          <a:cs typeface="Times New Roman"/>
                        </a:rPr>
                        <a:t>3</a:t>
                      </a:r>
                      <a:endParaRPr lang="en-US" sz="1100" dirty="0">
                        <a:latin typeface="Calibri"/>
                        <a:ea typeface="Calibri"/>
                        <a:cs typeface="Times New Roman"/>
                      </a:endParaRPr>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marL="68580" marR="0">
                        <a:lnSpc>
                          <a:spcPts val="1240"/>
                        </a:lnSpc>
                        <a:spcBef>
                          <a:spcPts val="0"/>
                        </a:spcBef>
                        <a:spcAft>
                          <a:spcPts val="0"/>
                        </a:spcAft>
                      </a:pPr>
                      <a:endParaRPr lang="en-US" sz="1600" b="1" dirty="0" smtClean="0">
                        <a:latin typeface="+mn-lt"/>
                        <a:ea typeface="Calibri"/>
                        <a:cs typeface="Times New Roman"/>
                      </a:endParaRPr>
                    </a:p>
                    <a:p>
                      <a:pPr marL="68580" marR="0">
                        <a:lnSpc>
                          <a:spcPts val="1240"/>
                        </a:lnSpc>
                        <a:spcBef>
                          <a:spcPts val="0"/>
                        </a:spcBef>
                        <a:spcAft>
                          <a:spcPts val="0"/>
                        </a:spcAft>
                      </a:pPr>
                      <a:r>
                        <a:rPr lang="en-US" sz="1600" b="1" dirty="0" smtClean="0">
                          <a:latin typeface="+mn-lt"/>
                          <a:ea typeface="Calibri"/>
                          <a:cs typeface="Times New Roman"/>
                        </a:rPr>
                        <a:t>Past/future </a:t>
                      </a:r>
                      <a:r>
                        <a:rPr lang="en-US" sz="1600" b="1" dirty="0">
                          <a:latin typeface="+mn-lt"/>
                          <a:ea typeface="Calibri"/>
                          <a:cs typeface="Times New Roman"/>
                        </a:rPr>
                        <a:t>oriented</a:t>
                      </a:r>
                      <a:endParaRPr lang="en-US" sz="1600" dirty="0">
                        <a:latin typeface="+mn-lt"/>
                        <a:ea typeface="Calibri"/>
                        <a:cs typeface="Times New Roman"/>
                      </a:endParaRPr>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marL="621665" marR="0">
                        <a:lnSpc>
                          <a:spcPts val="1240"/>
                        </a:lnSpc>
                        <a:spcBef>
                          <a:spcPts val="0"/>
                        </a:spcBef>
                        <a:spcAft>
                          <a:spcPts val="0"/>
                        </a:spcAft>
                      </a:pPr>
                      <a:endParaRPr lang="en-US" sz="1600" b="1" dirty="0" smtClean="0">
                        <a:latin typeface="+mn-lt"/>
                        <a:ea typeface="Calibri"/>
                        <a:cs typeface="Times New Roman"/>
                      </a:endParaRPr>
                    </a:p>
                    <a:p>
                      <a:pPr marL="621665" marR="0">
                        <a:lnSpc>
                          <a:spcPts val="1240"/>
                        </a:lnSpc>
                        <a:spcBef>
                          <a:spcPts val="0"/>
                        </a:spcBef>
                        <a:spcAft>
                          <a:spcPts val="0"/>
                        </a:spcAft>
                      </a:pPr>
                      <a:r>
                        <a:rPr lang="en-US" sz="1600" b="1" dirty="0" smtClean="0">
                          <a:latin typeface="+mn-lt"/>
                          <a:ea typeface="Calibri"/>
                          <a:cs typeface="Times New Roman"/>
                        </a:rPr>
                        <a:t>Future </a:t>
                      </a:r>
                      <a:r>
                        <a:rPr lang="en-US" sz="1600" b="1" dirty="0">
                          <a:latin typeface="+mn-lt"/>
                          <a:ea typeface="Calibri"/>
                          <a:cs typeface="Times New Roman"/>
                        </a:rPr>
                        <a:t>oriented</a:t>
                      </a:r>
                      <a:endParaRPr lang="en-US" sz="1600" dirty="0">
                        <a:latin typeface="+mn-lt"/>
                        <a:ea typeface="Calibri"/>
                        <a:cs typeface="Times New Roman"/>
                      </a:endParaRPr>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r>
              <a:tr h="422377">
                <a:tc>
                  <a:txBody>
                    <a:bodyPr/>
                    <a:lstStyle/>
                    <a:p>
                      <a:pPr marL="67945" marR="0" algn="ctr">
                        <a:lnSpc>
                          <a:spcPts val="1340"/>
                        </a:lnSpc>
                        <a:spcBef>
                          <a:spcPts val="0"/>
                        </a:spcBef>
                        <a:spcAft>
                          <a:spcPts val="0"/>
                        </a:spcAft>
                      </a:pPr>
                      <a:r>
                        <a:rPr lang="en-US" sz="1100" dirty="0" smtClean="0">
                          <a:latin typeface="Calibri"/>
                          <a:ea typeface="Calibri"/>
                          <a:cs typeface="Times New Roman"/>
                        </a:rPr>
                        <a:t>4</a:t>
                      </a:r>
                      <a:endParaRPr lang="en-US" sz="1100" dirty="0">
                        <a:latin typeface="Calibri"/>
                        <a:ea typeface="Calibri"/>
                        <a:cs typeface="Times New Roman"/>
                      </a:endParaRPr>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marL="68580" marR="0">
                        <a:lnSpc>
                          <a:spcPts val="1240"/>
                        </a:lnSpc>
                        <a:spcBef>
                          <a:spcPts val="0"/>
                        </a:spcBef>
                        <a:spcAft>
                          <a:spcPts val="0"/>
                        </a:spcAft>
                      </a:pPr>
                      <a:r>
                        <a:rPr lang="en-US" sz="1600" b="1">
                          <a:latin typeface="+mn-lt"/>
                          <a:ea typeface="Calibri"/>
                          <a:cs typeface="Times New Roman"/>
                        </a:rPr>
                        <a:t>Specific /General</a:t>
                      </a:r>
                      <a:endParaRPr lang="en-US" sz="1600">
                        <a:latin typeface="+mn-lt"/>
                        <a:ea typeface="Calibri"/>
                        <a:cs typeface="Times New Roman"/>
                      </a:endParaRPr>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marL="836295" marR="833755" algn="ctr">
                        <a:lnSpc>
                          <a:spcPts val="1240"/>
                        </a:lnSpc>
                        <a:spcBef>
                          <a:spcPts val="0"/>
                        </a:spcBef>
                        <a:spcAft>
                          <a:spcPts val="0"/>
                        </a:spcAft>
                      </a:pPr>
                      <a:endParaRPr lang="en-US" sz="1600" b="1" dirty="0" smtClean="0">
                        <a:latin typeface="+mn-lt"/>
                        <a:ea typeface="Calibri"/>
                        <a:cs typeface="Times New Roman"/>
                      </a:endParaRPr>
                    </a:p>
                    <a:p>
                      <a:pPr marL="836295" marR="833755" algn="ctr">
                        <a:lnSpc>
                          <a:spcPts val="1240"/>
                        </a:lnSpc>
                        <a:spcBef>
                          <a:spcPts val="0"/>
                        </a:spcBef>
                        <a:spcAft>
                          <a:spcPts val="0"/>
                        </a:spcAft>
                      </a:pPr>
                      <a:r>
                        <a:rPr lang="en-US" sz="1600" b="1" dirty="0" smtClean="0">
                          <a:latin typeface="+mn-lt"/>
                          <a:ea typeface="Calibri"/>
                          <a:cs typeface="Times New Roman"/>
                        </a:rPr>
                        <a:t>General</a:t>
                      </a:r>
                      <a:endParaRPr lang="en-US" sz="1600" dirty="0">
                        <a:latin typeface="+mn-lt"/>
                        <a:ea typeface="Calibri"/>
                        <a:cs typeface="Times New Roman"/>
                      </a:endParaRPr>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r>
              <a:tr h="667355">
                <a:tc>
                  <a:txBody>
                    <a:bodyPr/>
                    <a:lstStyle/>
                    <a:p>
                      <a:pPr algn="ctr"/>
                      <a:r>
                        <a:rPr lang="en-US" dirty="0" smtClean="0"/>
                        <a:t>5</a:t>
                      </a:r>
                      <a:endParaRPr lang="en-US" dirty="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marL="68580" marR="0">
                        <a:lnSpc>
                          <a:spcPts val="1340"/>
                        </a:lnSpc>
                        <a:spcBef>
                          <a:spcPts val="0"/>
                        </a:spcBef>
                        <a:spcAft>
                          <a:spcPts val="0"/>
                        </a:spcAft>
                      </a:pPr>
                      <a:r>
                        <a:rPr lang="en-US" sz="1600" b="1">
                          <a:latin typeface="+mn-lt"/>
                          <a:ea typeface="Calibri"/>
                          <a:cs typeface="Times New Roman"/>
                        </a:rPr>
                        <a:t>Components</a:t>
                      </a:r>
                      <a:endParaRPr lang="en-US" sz="1600">
                        <a:latin typeface="+mn-lt"/>
                        <a:ea typeface="Calibri"/>
                        <a:cs typeface="Times New Roman"/>
                      </a:endParaRPr>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marL="67310" marR="0">
                        <a:lnSpc>
                          <a:spcPts val="1340"/>
                        </a:lnSpc>
                        <a:spcBef>
                          <a:spcPts val="0"/>
                        </a:spcBef>
                        <a:spcAft>
                          <a:spcPts val="0"/>
                        </a:spcAft>
                      </a:pPr>
                      <a:endParaRPr lang="en-US" sz="1600" b="1" dirty="0" smtClean="0">
                        <a:latin typeface="+mn-lt"/>
                        <a:ea typeface="Calibri"/>
                        <a:cs typeface="Times New Roman"/>
                      </a:endParaRPr>
                    </a:p>
                    <a:p>
                      <a:pPr marL="67310" marR="0">
                        <a:lnSpc>
                          <a:spcPts val="1340"/>
                        </a:lnSpc>
                        <a:spcBef>
                          <a:spcPts val="0"/>
                        </a:spcBef>
                        <a:spcAft>
                          <a:spcPts val="0"/>
                        </a:spcAft>
                      </a:pPr>
                      <a:r>
                        <a:rPr lang="en-US" sz="1600" b="1" dirty="0" smtClean="0">
                          <a:latin typeface="+mn-lt"/>
                          <a:ea typeface="Calibri"/>
                          <a:cs typeface="Times New Roman"/>
                        </a:rPr>
                        <a:t>4.Internal </a:t>
                      </a:r>
                      <a:r>
                        <a:rPr lang="en-US" sz="1600" b="1" dirty="0">
                          <a:latin typeface="+mn-lt"/>
                          <a:ea typeface="Calibri"/>
                          <a:cs typeface="Times New Roman"/>
                        </a:rPr>
                        <a:t>Records, MR, Marketing</a:t>
                      </a:r>
                      <a:endParaRPr lang="en-US" sz="1600" dirty="0">
                        <a:latin typeface="+mn-lt"/>
                        <a:ea typeface="Calibri"/>
                        <a:cs typeface="Times New Roman"/>
                      </a:endParaRPr>
                    </a:p>
                    <a:p>
                      <a:pPr marL="67310" marR="0">
                        <a:lnSpc>
                          <a:spcPts val="1245"/>
                        </a:lnSpc>
                        <a:spcBef>
                          <a:spcPts val="0"/>
                        </a:spcBef>
                        <a:spcAft>
                          <a:spcPts val="0"/>
                        </a:spcAft>
                      </a:pPr>
                      <a:r>
                        <a:rPr lang="en-US" sz="1600" b="1" dirty="0">
                          <a:latin typeface="+mn-lt"/>
                          <a:ea typeface="Calibri"/>
                          <a:cs typeface="Times New Roman"/>
                        </a:rPr>
                        <a:t>Intelligence and MDSS</a:t>
                      </a:r>
                      <a:endParaRPr lang="en-US" sz="1600" dirty="0">
                        <a:latin typeface="+mn-lt"/>
                        <a:ea typeface="Calibri"/>
                        <a:cs typeface="Times New Roman"/>
                      </a:endParaRPr>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r>
              <a:tr h="473999">
                <a:tc>
                  <a:txBody>
                    <a:bodyPr/>
                    <a:lstStyle/>
                    <a:p>
                      <a:pPr algn="ctr"/>
                      <a:r>
                        <a:rPr lang="en-US" dirty="0" smtClean="0"/>
                        <a:t>6</a:t>
                      </a:r>
                      <a:endParaRPr lang="en-US" dirty="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marL="68580" marR="0">
                        <a:lnSpc>
                          <a:spcPts val="1240"/>
                        </a:lnSpc>
                        <a:spcBef>
                          <a:spcPts val="0"/>
                        </a:spcBef>
                        <a:spcAft>
                          <a:spcPts val="0"/>
                        </a:spcAft>
                      </a:pPr>
                      <a:r>
                        <a:rPr lang="en-US" sz="1600" b="1">
                          <a:latin typeface="+mn-lt"/>
                          <a:ea typeface="Calibri"/>
                          <a:cs typeface="Times New Roman"/>
                        </a:rPr>
                        <a:t>Cost factors</a:t>
                      </a:r>
                      <a:endParaRPr lang="en-US" sz="1600">
                        <a:latin typeface="+mn-lt"/>
                        <a:ea typeface="Calibri"/>
                        <a:cs typeface="Times New Roman"/>
                      </a:endParaRPr>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marL="836295" marR="831215" algn="ctr">
                        <a:lnSpc>
                          <a:spcPts val="1240"/>
                        </a:lnSpc>
                        <a:spcBef>
                          <a:spcPts val="0"/>
                        </a:spcBef>
                        <a:spcAft>
                          <a:spcPts val="0"/>
                        </a:spcAft>
                      </a:pPr>
                      <a:endParaRPr lang="en-US" sz="1600" b="1" dirty="0" smtClean="0">
                        <a:latin typeface="+mn-lt"/>
                        <a:ea typeface="Calibri"/>
                        <a:cs typeface="Times New Roman"/>
                      </a:endParaRPr>
                    </a:p>
                    <a:p>
                      <a:pPr marL="836295" marR="831215" algn="ctr">
                        <a:lnSpc>
                          <a:spcPts val="1240"/>
                        </a:lnSpc>
                        <a:spcBef>
                          <a:spcPts val="0"/>
                        </a:spcBef>
                        <a:spcAft>
                          <a:spcPts val="0"/>
                        </a:spcAft>
                      </a:pPr>
                      <a:r>
                        <a:rPr lang="en-US" sz="1600" b="1" dirty="0" smtClean="0">
                          <a:latin typeface="+mn-lt"/>
                          <a:ea typeface="Calibri"/>
                          <a:cs typeface="Times New Roman"/>
                        </a:rPr>
                        <a:t>High</a:t>
                      </a:r>
                      <a:endParaRPr lang="en-US" sz="1600" dirty="0">
                        <a:latin typeface="+mn-lt"/>
                        <a:ea typeface="Calibri"/>
                        <a:cs typeface="Times New Roman"/>
                      </a:endParaRPr>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r>
              <a:tr h="1085571">
                <a:tc>
                  <a:txBody>
                    <a:bodyPr/>
                    <a:lstStyle/>
                    <a:p>
                      <a:pPr algn="ctr"/>
                      <a:r>
                        <a:rPr lang="en-US" dirty="0" smtClean="0"/>
                        <a:t>7</a:t>
                      </a:r>
                      <a:endParaRPr lang="en-US" dirty="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marL="68580" marR="0">
                        <a:lnSpc>
                          <a:spcPts val="1340"/>
                        </a:lnSpc>
                        <a:spcBef>
                          <a:spcPts val="0"/>
                        </a:spcBef>
                        <a:spcAft>
                          <a:spcPts val="0"/>
                        </a:spcAft>
                      </a:pPr>
                      <a:endParaRPr lang="en-US" sz="1600" b="1" dirty="0" smtClean="0">
                        <a:latin typeface="+mn-lt"/>
                        <a:ea typeface="Calibri"/>
                        <a:cs typeface="Times New Roman"/>
                      </a:endParaRPr>
                    </a:p>
                    <a:p>
                      <a:pPr marL="68580" marR="0">
                        <a:lnSpc>
                          <a:spcPts val="1340"/>
                        </a:lnSpc>
                        <a:spcBef>
                          <a:spcPts val="0"/>
                        </a:spcBef>
                        <a:spcAft>
                          <a:spcPts val="0"/>
                        </a:spcAft>
                      </a:pPr>
                      <a:r>
                        <a:rPr lang="en-US" sz="1600" b="1" dirty="0" smtClean="0">
                          <a:latin typeface="+mn-lt"/>
                          <a:ea typeface="Calibri"/>
                          <a:cs typeface="Times New Roman"/>
                        </a:rPr>
                        <a:t>Report</a:t>
                      </a:r>
                      <a:endParaRPr lang="en-US" sz="1600" dirty="0">
                        <a:latin typeface="+mn-lt"/>
                        <a:ea typeface="Calibri"/>
                        <a:cs typeface="Times New Roman"/>
                      </a:endParaRPr>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marL="67310" marR="0">
                        <a:lnSpc>
                          <a:spcPts val="1340"/>
                        </a:lnSpc>
                        <a:spcBef>
                          <a:spcPts val="0"/>
                        </a:spcBef>
                        <a:spcAft>
                          <a:spcPts val="0"/>
                        </a:spcAft>
                      </a:pPr>
                      <a:endParaRPr lang="en-US" sz="1600" b="1" dirty="0" smtClean="0">
                        <a:latin typeface="+mn-lt"/>
                        <a:ea typeface="Calibri"/>
                        <a:cs typeface="Times New Roman"/>
                      </a:endParaRPr>
                    </a:p>
                    <a:p>
                      <a:pPr marL="67310" marR="0">
                        <a:lnSpc>
                          <a:spcPts val="1340"/>
                        </a:lnSpc>
                        <a:spcBef>
                          <a:spcPts val="0"/>
                        </a:spcBef>
                        <a:spcAft>
                          <a:spcPts val="0"/>
                        </a:spcAft>
                      </a:pPr>
                      <a:r>
                        <a:rPr lang="en-US" sz="1600" b="1" dirty="0" smtClean="0">
                          <a:latin typeface="+mn-lt"/>
                          <a:ea typeface="Calibri"/>
                          <a:cs typeface="Times New Roman"/>
                        </a:rPr>
                        <a:t>4 </a:t>
                      </a:r>
                      <a:r>
                        <a:rPr lang="en-US" sz="1600" b="1" dirty="0">
                          <a:latin typeface="+mn-lt"/>
                          <a:ea typeface="Calibri"/>
                          <a:cs typeface="Times New Roman"/>
                        </a:rPr>
                        <a:t>reports </a:t>
                      </a:r>
                      <a:endParaRPr lang="en-US" sz="1600" b="1" dirty="0" smtClean="0">
                        <a:latin typeface="+mn-lt"/>
                        <a:ea typeface="Calibri"/>
                        <a:cs typeface="Times New Roman"/>
                      </a:endParaRPr>
                    </a:p>
                    <a:p>
                      <a:pPr marL="467360" marR="0" indent="-400050">
                        <a:lnSpc>
                          <a:spcPts val="1340"/>
                        </a:lnSpc>
                        <a:spcBef>
                          <a:spcPts val="0"/>
                        </a:spcBef>
                        <a:spcAft>
                          <a:spcPts val="0"/>
                        </a:spcAft>
                        <a:buAutoNum type="romanLcPeriod"/>
                      </a:pPr>
                      <a:r>
                        <a:rPr lang="en-US" sz="1600" b="1" dirty="0" smtClean="0">
                          <a:latin typeface="+mn-lt"/>
                          <a:ea typeface="Calibri"/>
                          <a:cs typeface="Times New Roman"/>
                        </a:rPr>
                        <a:t>Periodic report</a:t>
                      </a:r>
                    </a:p>
                    <a:p>
                      <a:pPr marL="467360" marR="0" indent="-400050">
                        <a:lnSpc>
                          <a:spcPts val="1340"/>
                        </a:lnSpc>
                        <a:spcBef>
                          <a:spcPts val="0"/>
                        </a:spcBef>
                        <a:spcAft>
                          <a:spcPts val="0"/>
                        </a:spcAft>
                        <a:buAutoNum type="romanLcPeriod"/>
                      </a:pPr>
                      <a:r>
                        <a:rPr lang="en-US" sz="1600" b="1" spc="-10" dirty="0" smtClean="0">
                          <a:latin typeface="+mn-lt"/>
                          <a:ea typeface="Calibri"/>
                          <a:cs typeface="Times New Roman"/>
                        </a:rPr>
                        <a:t>Plan</a:t>
                      </a:r>
                      <a:r>
                        <a:rPr lang="en-US" sz="1600" b="1" spc="-20" dirty="0" smtClean="0">
                          <a:latin typeface="+mn-lt"/>
                          <a:ea typeface="Calibri"/>
                          <a:cs typeface="Times New Roman"/>
                        </a:rPr>
                        <a:t> </a:t>
                      </a:r>
                      <a:r>
                        <a:rPr lang="en-US" sz="1600" b="1" spc="-10" dirty="0" smtClean="0">
                          <a:latin typeface="+mn-lt"/>
                          <a:ea typeface="Calibri"/>
                          <a:cs typeface="Times New Roman"/>
                        </a:rPr>
                        <a:t>Report</a:t>
                      </a:r>
                    </a:p>
                    <a:p>
                      <a:pPr marL="467360" marR="0" indent="-400050">
                        <a:lnSpc>
                          <a:spcPts val="1340"/>
                        </a:lnSpc>
                        <a:spcBef>
                          <a:spcPts val="0"/>
                        </a:spcBef>
                        <a:spcAft>
                          <a:spcPts val="0"/>
                        </a:spcAft>
                        <a:buAutoNum type="romanLcPeriod"/>
                      </a:pPr>
                      <a:r>
                        <a:rPr lang="en-US" sz="1600" b="1" spc="-10" dirty="0" smtClean="0">
                          <a:latin typeface="+mn-lt"/>
                          <a:ea typeface="Calibri"/>
                          <a:cs typeface="Times New Roman"/>
                        </a:rPr>
                        <a:t>demand</a:t>
                      </a:r>
                      <a:r>
                        <a:rPr lang="en-US" sz="1600" b="1" spc="-40" dirty="0" smtClean="0">
                          <a:latin typeface="+mn-lt"/>
                          <a:ea typeface="Calibri"/>
                          <a:cs typeface="Times New Roman"/>
                        </a:rPr>
                        <a:t> </a:t>
                      </a:r>
                      <a:r>
                        <a:rPr lang="en-US" sz="1600" b="1" spc="-10" dirty="0" smtClean="0">
                          <a:latin typeface="+mn-lt"/>
                          <a:ea typeface="Calibri"/>
                          <a:cs typeface="Times New Roman"/>
                        </a:rPr>
                        <a:t>report</a:t>
                      </a:r>
                    </a:p>
                    <a:p>
                      <a:pPr marL="467360" marR="0" indent="-400050">
                        <a:lnSpc>
                          <a:spcPts val="1340"/>
                        </a:lnSpc>
                        <a:spcBef>
                          <a:spcPts val="0"/>
                        </a:spcBef>
                        <a:spcAft>
                          <a:spcPts val="0"/>
                        </a:spcAft>
                        <a:buAutoNum type="romanLcPeriod"/>
                      </a:pPr>
                      <a:r>
                        <a:rPr lang="en-US" sz="1600" b="1" spc="-10" dirty="0" smtClean="0">
                          <a:latin typeface="+mn-lt"/>
                          <a:ea typeface="Calibri"/>
                          <a:cs typeface="Times New Roman"/>
                        </a:rPr>
                        <a:t>Triggered</a:t>
                      </a:r>
                      <a:r>
                        <a:rPr lang="en-US" sz="1600" b="1" spc="-35" dirty="0" smtClean="0">
                          <a:latin typeface="+mn-lt"/>
                          <a:ea typeface="Calibri"/>
                          <a:cs typeface="Times New Roman"/>
                        </a:rPr>
                        <a:t> </a:t>
                      </a:r>
                      <a:r>
                        <a:rPr lang="en-US" sz="1600" b="1" spc="-10" dirty="0" smtClean="0">
                          <a:latin typeface="+mn-lt"/>
                          <a:ea typeface="Calibri"/>
                          <a:cs typeface="Times New Roman"/>
                        </a:rPr>
                        <a:t>report</a:t>
                      </a:r>
                    </a:p>
                    <a:p>
                      <a:pPr marL="467360" marR="0" indent="-400050">
                        <a:lnSpc>
                          <a:spcPts val="1340"/>
                        </a:lnSpc>
                        <a:spcBef>
                          <a:spcPts val="0"/>
                        </a:spcBef>
                        <a:spcAft>
                          <a:spcPts val="0"/>
                        </a:spcAft>
                        <a:buAutoNum type="romanLcPeriod"/>
                      </a:pPr>
                      <a:endParaRPr lang="en-US" sz="1600" spc="-10" dirty="0">
                        <a:latin typeface="+mn-lt"/>
                        <a:ea typeface="Calibri"/>
                        <a:cs typeface="Times New Roman"/>
                      </a:endParaRPr>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r>
              <a:tr h="367280">
                <a:tc>
                  <a:txBody>
                    <a:bodyPr/>
                    <a:lstStyle/>
                    <a:p>
                      <a:pPr algn="ctr"/>
                      <a:r>
                        <a:rPr lang="en-US" dirty="0" smtClean="0"/>
                        <a:t>8</a:t>
                      </a:r>
                      <a:endParaRPr lang="en-US" dirty="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marL="68580" marR="0">
                        <a:lnSpc>
                          <a:spcPts val="1240"/>
                        </a:lnSpc>
                        <a:spcBef>
                          <a:spcPts val="0"/>
                        </a:spcBef>
                        <a:spcAft>
                          <a:spcPts val="0"/>
                        </a:spcAft>
                      </a:pPr>
                      <a:endParaRPr lang="en-US" sz="1600" b="1" dirty="0" smtClean="0">
                        <a:latin typeface="+mn-lt"/>
                        <a:ea typeface="Calibri"/>
                        <a:cs typeface="Times New Roman"/>
                      </a:endParaRPr>
                    </a:p>
                    <a:p>
                      <a:pPr marL="68580" marR="0">
                        <a:lnSpc>
                          <a:spcPts val="1240"/>
                        </a:lnSpc>
                        <a:spcBef>
                          <a:spcPts val="0"/>
                        </a:spcBef>
                        <a:spcAft>
                          <a:spcPts val="0"/>
                        </a:spcAft>
                      </a:pPr>
                      <a:r>
                        <a:rPr lang="en-US" sz="1600" b="1" dirty="0" smtClean="0">
                          <a:latin typeface="+mn-lt"/>
                          <a:ea typeface="Calibri"/>
                          <a:cs typeface="Times New Roman"/>
                        </a:rPr>
                        <a:t>Time </a:t>
                      </a:r>
                      <a:r>
                        <a:rPr lang="en-US" sz="1600" b="1" dirty="0">
                          <a:latin typeface="+mn-lt"/>
                          <a:ea typeface="Calibri"/>
                          <a:cs typeface="Times New Roman"/>
                        </a:rPr>
                        <a:t>Factor</a:t>
                      </a:r>
                      <a:endParaRPr lang="en-US" sz="1600" dirty="0">
                        <a:latin typeface="+mn-lt"/>
                        <a:ea typeface="Calibri"/>
                        <a:cs typeface="Times New Roman"/>
                      </a:endParaRPr>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marL="575945" marR="0">
                        <a:lnSpc>
                          <a:spcPts val="1240"/>
                        </a:lnSpc>
                        <a:spcBef>
                          <a:spcPts val="0"/>
                        </a:spcBef>
                        <a:spcAft>
                          <a:spcPts val="0"/>
                        </a:spcAft>
                      </a:pPr>
                      <a:endParaRPr lang="en-US" sz="1600" b="1" dirty="0" smtClean="0">
                        <a:latin typeface="+mn-lt"/>
                        <a:ea typeface="Calibri"/>
                        <a:cs typeface="Times New Roman"/>
                      </a:endParaRPr>
                    </a:p>
                    <a:p>
                      <a:pPr marL="575945" marR="0">
                        <a:lnSpc>
                          <a:spcPts val="1240"/>
                        </a:lnSpc>
                        <a:spcBef>
                          <a:spcPts val="0"/>
                        </a:spcBef>
                        <a:spcAft>
                          <a:spcPts val="0"/>
                        </a:spcAft>
                      </a:pPr>
                      <a:r>
                        <a:rPr lang="en-US" sz="1600" b="1" dirty="0" smtClean="0">
                          <a:latin typeface="+mn-lt"/>
                          <a:ea typeface="Calibri"/>
                          <a:cs typeface="Times New Roman"/>
                        </a:rPr>
                        <a:t>Continuous </a:t>
                      </a:r>
                      <a:r>
                        <a:rPr lang="en-US" sz="1600" b="1" dirty="0">
                          <a:latin typeface="+mn-lt"/>
                          <a:ea typeface="Calibri"/>
                          <a:cs typeface="Times New Roman"/>
                        </a:rPr>
                        <a:t>/long</a:t>
                      </a:r>
                      <a:endParaRPr lang="en-US" sz="1600" dirty="0">
                        <a:latin typeface="+mn-lt"/>
                        <a:ea typeface="Calibri"/>
                        <a:cs typeface="Times New Roman"/>
                      </a:endParaRPr>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r>
              <a:tr h="429457">
                <a:tc>
                  <a:txBody>
                    <a:bodyPr/>
                    <a:lstStyle/>
                    <a:p>
                      <a:pPr algn="ctr"/>
                      <a:r>
                        <a:rPr lang="en-US" dirty="0" smtClean="0"/>
                        <a:t>9</a:t>
                      </a:r>
                      <a:endParaRPr lang="en-US" dirty="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marL="68580" marR="0">
                        <a:lnSpc>
                          <a:spcPts val="1240"/>
                        </a:lnSpc>
                        <a:spcBef>
                          <a:spcPts val="0"/>
                        </a:spcBef>
                        <a:spcAft>
                          <a:spcPts val="0"/>
                        </a:spcAft>
                      </a:pPr>
                      <a:endParaRPr lang="en-US" sz="1600" b="1" dirty="0" smtClean="0">
                        <a:latin typeface="+mn-lt"/>
                        <a:ea typeface="Calibri"/>
                        <a:cs typeface="Times New Roman"/>
                      </a:endParaRPr>
                    </a:p>
                    <a:p>
                      <a:pPr marL="68580" marR="0">
                        <a:lnSpc>
                          <a:spcPts val="1240"/>
                        </a:lnSpc>
                        <a:spcBef>
                          <a:spcPts val="0"/>
                        </a:spcBef>
                        <a:spcAft>
                          <a:spcPts val="0"/>
                        </a:spcAft>
                      </a:pPr>
                      <a:r>
                        <a:rPr lang="en-US" sz="1600" b="1" dirty="0" smtClean="0">
                          <a:latin typeface="+mn-lt"/>
                          <a:ea typeface="Calibri"/>
                          <a:cs typeface="Times New Roman"/>
                        </a:rPr>
                        <a:t>Number </a:t>
                      </a:r>
                      <a:r>
                        <a:rPr lang="en-US" sz="1600" b="1" dirty="0">
                          <a:latin typeface="+mn-lt"/>
                          <a:ea typeface="Calibri"/>
                          <a:cs typeface="Times New Roman"/>
                        </a:rPr>
                        <a:t>of problems</a:t>
                      </a:r>
                      <a:endParaRPr lang="en-US" sz="1600" dirty="0">
                        <a:latin typeface="+mn-lt"/>
                        <a:ea typeface="Calibri"/>
                        <a:cs typeface="Times New Roman"/>
                      </a:endParaRPr>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marL="67310" marR="0">
                        <a:lnSpc>
                          <a:spcPts val="1240"/>
                        </a:lnSpc>
                        <a:spcBef>
                          <a:spcPts val="0"/>
                        </a:spcBef>
                        <a:spcAft>
                          <a:spcPts val="0"/>
                        </a:spcAft>
                      </a:pPr>
                      <a:endParaRPr lang="en-US" sz="1600" b="1" dirty="0" smtClean="0">
                        <a:latin typeface="+mn-lt"/>
                        <a:ea typeface="Calibri"/>
                        <a:cs typeface="Times New Roman"/>
                      </a:endParaRPr>
                    </a:p>
                    <a:p>
                      <a:pPr marL="67310" marR="0">
                        <a:lnSpc>
                          <a:spcPts val="1240"/>
                        </a:lnSpc>
                        <a:spcBef>
                          <a:spcPts val="0"/>
                        </a:spcBef>
                        <a:spcAft>
                          <a:spcPts val="0"/>
                        </a:spcAft>
                      </a:pPr>
                      <a:r>
                        <a:rPr lang="en-US" sz="1600" b="1" dirty="0" smtClean="0">
                          <a:latin typeface="+mn-lt"/>
                          <a:ea typeface="Calibri"/>
                          <a:cs typeface="Times New Roman"/>
                        </a:rPr>
                        <a:t>Store </a:t>
                      </a:r>
                      <a:r>
                        <a:rPr lang="en-US" sz="1600" b="1" dirty="0">
                          <a:latin typeface="+mn-lt"/>
                          <a:ea typeface="Calibri"/>
                          <a:cs typeface="Times New Roman"/>
                        </a:rPr>
                        <a:t>and solve various problems</a:t>
                      </a:r>
                      <a:endParaRPr lang="en-US" sz="1600" dirty="0">
                        <a:latin typeface="+mn-lt"/>
                        <a:ea typeface="Calibri"/>
                        <a:cs typeface="Times New Roman"/>
                      </a:endParaRPr>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r>
              <a:tr h="367280">
                <a:tc>
                  <a:txBody>
                    <a:bodyPr/>
                    <a:lstStyle/>
                    <a:p>
                      <a:pPr algn="ctr"/>
                      <a:r>
                        <a:rPr lang="en-US" dirty="0" smtClean="0"/>
                        <a:t>10</a:t>
                      </a:r>
                      <a:endParaRPr lang="en-US" dirty="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marL="68580" marR="0">
                        <a:lnSpc>
                          <a:spcPts val="1240"/>
                        </a:lnSpc>
                        <a:spcBef>
                          <a:spcPts val="0"/>
                        </a:spcBef>
                        <a:spcAft>
                          <a:spcPts val="0"/>
                        </a:spcAft>
                      </a:pPr>
                      <a:endParaRPr lang="en-US" sz="1600" b="1" dirty="0" smtClean="0">
                        <a:latin typeface="Calibri"/>
                        <a:ea typeface="Calibri"/>
                        <a:cs typeface="Times New Roman"/>
                      </a:endParaRPr>
                    </a:p>
                    <a:p>
                      <a:pPr marL="68580" marR="0">
                        <a:lnSpc>
                          <a:spcPts val="1240"/>
                        </a:lnSpc>
                        <a:spcBef>
                          <a:spcPts val="0"/>
                        </a:spcBef>
                        <a:spcAft>
                          <a:spcPts val="0"/>
                        </a:spcAft>
                      </a:pPr>
                      <a:r>
                        <a:rPr lang="en-US" sz="1600" b="1" dirty="0" smtClean="0">
                          <a:latin typeface="Calibri"/>
                          <a:ea typeface="Calibri"/>
                          <a:cs typeface="Times New Roman"/>
                        </a:rPr>
                        <a:t>Nature </a:t>
                      </a:r>
                      <a:r>
                        <a:rPr lang="en-US" sz="1600" b="1" dirty="0">
                          <a:latin typeface="Calibri"/>
                          <a:ea typeface="Calibri"/>
                          <a:cs typeface="Times New Roman"/>
                        </a:rPr>
                        <a:t>of firms</a:t>
                      </a:r>
                      <a:endParaRPr lang="en-US" sz="1600" dirty="0">
                        <a:latin typeface="Calibri"/>
                        <a:ea typeface="Calibri"/>
                        <a:cs typeface="Times New Roman"/>
                      </a:endParaRPr>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marL="67310" marR="0">
                        <a:lnSpc>
                          <a:spcPts val="1240"/>
                        </a:lnSpc>
                        <a:spcBef>
                          <a:spcPts val="0"/>
                        </a:spcBef>
                        <a:spcAft>
                          <a:spcPts val="0"/>
                        </a:spcAft>
                      </a:pPr>
                      <a:endParaRPr lang="en-US" sz="1600" b="1" dirty="0" smtClean="0">
                        <a:latin typeface="Calibri"/>
                        <a:ea typeface="Calibri"/>
                        <a:cs typeface="Times New Roman"/>
                      </a:endParaRPr>
                    </a:p>
                    <a:p>
                      <a:pPr marL="67310" marR="0">
                        <a:lnSpc>
                          <a:spcPts val="1240"/>
                        </a:lnSpc>
                        <a:spcBef>
                          <a:spcPts val="0"/>
                        </a:spcBef>
                        <a:spcAft>
                          <a:spcPts val="0"/>
                        </a:spcAft>
                      </a:pPr>
                      <a:r>
                        <a:rPr lang="en-US" sz="1600" b="1" dirty="0" smtClean="0">
                          <a:latin typeface="Calibri"/>
                          <a:ea typeface="Calibri"/>
                          <a:cs typeface="Times New Roman"/>
                        </a:rPr>
                        <a:t>Large </a:t>
                      </a:r>
                      <a:r>
                        <a:rPr lang="en-US" sz="1600" b="1" dirty="0">
                          <a:latin typeface="Calibri"/>
                          <a:ea typeface="Calibri"/>
                          <a:cs typeface="Times New Roman"/>
                        </a:rPr>
                        <a:t>firms</a:t>
                      </a:r>
                      <a:endParaRPr lang="en-US" sz="1600" dirty="0">
                        <a:latin typeface="Calibri"/>
                        <a:ea typeface="Calibri"/>
                        <a:cs typeface="Times New Roman"/>
                      </a:endParaRPr>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1115"/>
            <a:ext cx="9144000" cy="6856885"/>
          </a:xfrm>
        </p:spPr>
      </p:pic>
      <p:graphicFrame>
        <p:nvGraphicFramePr>
          <p:cNvPr id="5" name="Table 4"/>
          <p:cNvGraphicFramePr>
            <a:graphicFrameLocks noGrp="1"/>
          </p:cNvGraphicFramePr>
          <p:nvPr/>
        </p:nvGraphicFramePr>
        <p:xfrm>
          <a:off x="304793" y="-76200"/>
          <a:ext cx="8534406" cy="6705600"/>
        </p:xfrm>
        <a:graphic>
          <a:graphicData uri="http://schemas.openxmlformats.org/drawingml/2006/table">
            <a:tbl>
              <a:tblPr firstRow="1" bandRow="1">
                <a:tableStyleId>{21E4AEA4-8DFA-4A89-87EB-49C32662AFE0}</a:tableStyleId>
              </a:tblPr>
              <a:tblGrid>
                <a:gridCol w="784111"/>
                <a:gridCol w="3787399"/>
                <a:gridCol w="3962896"/>
              </a:tblGrid>
              <a:tr h="764679">
                <a:tc gridSpan="2">
                  <a:txBody>
                    <a:bodyPr/>
                    <a:lstStyle/>
                    <a:p>
                      <a:pPr marL="730885" marR="724535" algn="ctr">
                        <a:lnSpc>
                          <a:spcPts val="1340"/>
                        </a:lnSpc>
                        <a:spcBef>
                          <a:spcPts val="0"/>
                        </a:spcBef>
                        <a:spcAft>
                          <a:spcPts val="0"/>
                        </a:spcAft>
                      </a:pPr>
                      <a:endParaRPr lang="en-US" sz="1800" b="1" dirty="0" smtClean="0">
                        <a:latin typeface="+mn-lt"/>
                        <a:ea typeface="Calibri"/>
                        <a:cs typeface="Times New Roman"/>
                      </a:endParaRPr>
                    </a:p>
                    <a:p>
                      <a:pPr marL="730885" marR="724535" algn="ctr">
                        <a:lnSpc>
                          <a:spcPts val="1340"/>
                        </a:lnSpc>
                        <a:spcBef>
                          <a:spcPts val="0"/>
                        </a:spcBef>
                        <a:spcAft>
                          <a:spcPts val="0"/>
                        </a:spcAft>
                      </a:pPr>
                      <a:endParaRPr lang="en-US" sz="1800" b="1" dirty="0" smtClean="0">
                        <a:latin typeface="+mn-lt"/>
                        <a:ea typeface="Calibri"/>
                        <a:cs typeface="Times New Roman"/>
                      </a:endParaRPr>
                    </a:p>
                    <a:p>
                      <a:pPr marL="730885" marR="724535" algn="ctr">
                        <a:lnSpc>
                          <a:spcPts val="1340"/>
                        </a:lnSpc>
                        <a:spcBef>
                          <a:spcPts val="0"/>
                        </a:spcBef>
                        <a:spcAft>
                          <a:spcPts val="0"/>
                        </a:spcAft>
                      </a:pPr>
                      <a:r>
                        <a:rPr lang="en-US" sz="1800" b="1" dirty="0" smtClean="0">
                          <a:latin typeface="+mn-lt"/>
                          <a:ea typeface="Calibri"/>
                          <a:cs typeface="Times New Roman"/>
                        </a:rPr>
                        <a:t>Particular</a:t>
                      </a:r>
                      <a:endParaRPr lang="en-US" sz="1800" dirty="0">
                        <a:latin typeface="+mn-lt"/>
                        <a:ea typeface="Calibri"/>
                        <a:cs typeface="Times New Roman"/>
                      </a:endParaRPr>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hMerge="1">
                  <a:txBody>
                    <a:bodyPr/>
                    <a:lstStyle/>
                    <a:p>
                      <a:pPr marL="730885" marR="724535" algn="ctr">
                        <a:lnSpc>
                          <a:spcPts val="1340"/>
                        </a:lnSpc>
                        <a:spcBef>
                          <a:spcPts val="0"/>
                        </a:spcBef>
                        <a:spcAft>
                          <a:spcPts val="0"/>
                        </a:spcAft>
                      </a:pPr>
                      <a:endParaRPr lang="en-US" sz="1100" dirty="0">
                        <a:latin typeface="Calibri"/>
                        <a:ea typeface="Calibri"/>
                        <a:cs typeface="Times New Roman"/>
                      </a:endParaRPr>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marL="68580" marR="0">
                        <a:lnSpc>
                          <a:spcPts val="1375"/>
                        </a:lnSpc>
                        <a:spcBef>
                          <a:spcPts val="0"/>
                        </a:spcBef>
                        <a:spcAft>
                          <a:spcPts val="0"/>
                        </a:spcAft>
                      </a:pPr>
                      <a:endParaRPr lang="en-US" sz="1800" b="1" dirty="0" smtClean="0">
                        <a:latin typeface="+mn-lt"/>
                        <a:ea typeface="Calibri"/>
                        <a:cs typeface="Calibri"/>
                      </a:endParaRPr>
                    </a:p>
                    <a:p>
                      <a:pPr marL="68580" marR="0">
                        <a:lnSpc>
                          <a:spcPts val="1375"/>
                        </a:lnSpc>
                        <a:spcBef>
                          <a:spcPts val="0"/>
                        </a:spcBef>
                        <a:spcAft>
                          <a:spcPts val="0"/>
                        </a:spcAft>
                      </a:pPr>
                      <a:endParaRPr lang="en-US" sz="1800" b="1" dirty="0" smtClean="0">
                        <a:latin typeface="+mn-lt"/>
                        <a:ea typeface="Calibri"/>
                        <a:cs typeface="Calibri"/>
                      </a:endParaRPr>
                    </a:p>
                    <a:p>
                      <a:pPr marL="68580" marR="0">
                        <a:lnSpc>
                          <a:spcPts val="1375"/>
                        </a:lnSpc>
                        <a:spcBef>
                          <a:spcPts val="0"/>
                        </a:spcBef>
                        <a:spcAft>
                          <a:spcPts val="0"/>
                        </a:spcAft>
                      </a:pPr>
                      <a:r>
                        <a:rPr lang="en-US" sz="1800" b="1" dirty="0" smtClean="0">
                          <a:latin typeface="+mn-lt"/>
                          <a:ea typeface="Calibri"/>
                          <a:cs typeface="Calibri"/>
                        </a:rPr>
                        <a:t>Marketing </a:t>
                      </a:r>
                      <a:r>
                        <a:rPr lang="en-US" sz="1800" b="1" dirty="0">
                          <a:latin typeface="+mn-lt"/>
                          <a:ea typeface="Calibri"/>
                          <a:cs typeface="Calibri"/>
                        </a:rPr>
                        <a:t>Research</a:t>
                      </a:r>
                      <a:endParaRPr lang="en-US" sz="1800" dirty="0">
                        <a:latin typeface="+mn-lt"/>
                        <a:ea typeface="Calibri"/>
                        <a:cs typeface="Times New Roman"/>
                      </a:endParaRPr>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r>
              <a:tr h="849645">
                <a:tc>
                  <a:txBody>
                    <a:bodyPr/>
                    <a:lstStyle/>
                    <a:p>
                      <a:pPr marL="67945" marR="0" algn="ctr">
                        <a:lnSpc>
                          <a:spcPts val="1340"/>
                        </a:lnSpc>
                        <a:spcBef>
                          <a:spcPts val="0"/>
                        </a:spcBef>
                        <a:spcAft>
                          <a:spcPts val="0"/>
                        </a:spcAft>
                      </a:pPr>
                      <a:endParaRPr lang="en-US" sz="1100" dirty="0" smtClean="0">
                        <a:latin typeface="Calibri"/>
                        <a:ea typeface="Calibri"/>
                        <a:cs typeface="Times New Roman"/>
                      </a:endParaRPr>
                    </a:p>
                    <a:p>
                      <a:pPr marL="67945" marR="0" algn="ctr">
                        <a:lnSpc>
                          <a:spcPts val="1340"/>
                        </a:lnSpc>
                        <a:spcBef>
                          <a:spcPts val="0"/>
                        </a:spcBef>
                        <a:spcAft>
                          <a:spcPts val="0"/>
                        </a:spcAft>
                      </a:pPr>
                      <a:r>
                        <a:rPr lang="en-US" sz="1100" dirty="0" smtClean="0">
                          <a:latin typeface="Calibri"/>
                          <a:ea typeface="Calibri"/>
                          <a:cs typeface="Times New Roman"/>
                        </a:rPr>
                        <a:t>1</a:t>
                      </a:r>
                      <a:endParaRPr lang="en-US" sz="1100" dirty="0">
                        <a:latin typeface="Calibri"/>
                        <a:ea typeface="Calibri"/>
                        <a:cs typeface="Times New Roman"/>
                      </a:endParaRPr>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marL="68580" marR="0">
                        <a:lnSpc>
                          <a:spcPts val="1325"/>
                        </a:lnSpc>
                        <a:spcBef>
                          <a:spcPts val="0"/>
                        </a:spcBef>
                        <a:spcAft>
                          <a:spcPts val="0"/>
                        </a:spcAft>
                      </a:pPr>
                      <a:endParaRPr lang="en-US" sz="1600" b="1" dirty="0" smtClean="0">
                        <a:latin typeface="+mn-lt"/>
                        <a:ea typeface="Calibri"/>
                        <a:cs typeface="Times New Roman"/>
                      </a:endParaRPr>
                    </a:p>
                    <a:p>
                      <a:pPr marL="68580" marR="0">
                        <a:lnSpc>
                          <a:spcPts val="1325"/>
                        </a:lnSpc>
                        <a:spcBef>
                          <a:spcPts val="0"/>
                        </a:spcBef>
                        <a:spcAft>
                          <a:spcPts val="0"/>
                        </a:spcAft>
                      </a:pPr>
                      <a:endParaRPr lang="en-US" sz="1600" b="1" dirty="0" smtClean="0">
                        <a:latin typeface="+mn-lt"/>
                        <a:ea typeface="Calibri"/>
                        <a:cs typeface="Times New Roman"/>
                      </a:endParaRPr>
                    </a:p>
                    <a:p>
                      <a:pPr marL="68580" marR="0">
                        <a:lnSpc>
                          <a:spcPts val="1325"/>
                        </a:lnSpc>
                        <a:spcBef>
                          <a:spcPts val="0"/>
                        </a:spcBef>
                        <a:spcAft>
                          <a:spcPts val="0"/>
                        </a:spcAft>
                      </a:pPr>
                      <a:r>
                        <a:rPr lang="en-US" sz="1600" b="1" dirty="0" smtClean="0">
                          <a:latin typeface="+mn-lt"/>
                          <a:ea typeface="Calibri"/>
                          <a:cs typeface="Times New Roman"/>
                        </a:rPr>
                        <a:t>Meaning</a:t>
                      </a:r>
                      <a:endParaRPr lang="en-US" sz="1600" dirty="0">
                        <a:latin typeface="+mn-lt"/>
                        <a:ea typeface="Calibri"/>
                        <a:cs typeface="Times New Roman"/>
                      </a:endParaRPr>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marL="85725" marR="66675" indent="62230">
                        <a:spcBef>
                          <a:spcPts val="0"/>
                        </a:spcBef>
                        <a:spcAft>
                          <a:spcPts val="0"/>
                        </a:spcAft>
                      </a:pPr>
                      <a:r>
                        <a:rPr lang="en-US" sz="1600" b="1" dirty="0">
                          <a:latin typeface="+mn-lt"/>
                          <a:ea typeface="Calibri"/>
                          <a:cs typeface="Times New Roman"/>
                        </a:rPr>
                        <a:t>Collecting and </a:t>
                      </a:r>
                      <a:r>
                        <a:rPr lang="en-US" sz="1600" b="1" dirty="0" err="1">
                          <a:latin typeface="+mn-lt"/>
                          <a:ea typeface="Calibri"/>
                          <a:cs typeface="Times New Roman"/>
                        </a:rPr>
                        <a:t>analysing</a:t>
                      </a:r>
                      <a:r>
                        <a:rPr lang="en-US" sz="1600" b="1" dirty="0">
                          <a:latin typeface="+mn-lt"/>
                          <a:ea typeface="Calibri"/>
                          <a:cs typeface="Times New Roman"/>
                        </a:rPr>
                        <a:t> data to solve specific marketing problems</a:t>
                      </a:r>
                      <a:endParaRPr lang="en-US" sz="1600" dirty="0">
                        <a:latin typeface="+mn-lt"/>
                        <a:ea typeface="Calibri"/>
                        <a:cs typeface="Times New Roman"/>
                      </a:endParaRPr>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r>
              <a:tr h="509787">
                <a:tc>
                  <a:txBody>
                    <a:bodyPr/>
                    <a:lstStyle/>
                    <a:p>
                      <a:pPr marL="67945" marR="0" algn="ctr">
                        <a:lnSpc>
                          <a:spcPts val="1340"/>
                        </a:lnSpc>
                        <a:spcBef>
                          <a:spcPts val="0"/>
                        </a:spcBef>
                        <a:spcAft>
                          <a:spcPts val="0"/>
                        </a:spcAft>
                      </a:pPr>
                      <a:r>
                        <a:rPr lang="en-US" sz="1100" dirty="0" smtClean="0">
                          <a:latin typeface="Calibri"/>
                          <a:ea typeface="Calibri"/>
                          <a:cs typeface="Times New Roman"/>
                        </a:rPr>
                        <a:t>2</a:t>
                      </a:r>
                      <a:endParaRPr lang="en-US" sz="1100" dirty="0">
                        <a:latin typeface="Calibri"/>
                        <a:ea typeface="Calibri"/>
                        <a:cs typeface="Times New Roman"/>
                      </a:endParaRPr>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marL="68580" marR="0">
                        <a:lnSpc>
                          <a:spcPts val="1240"/>
                        </a:lnSpc>
                        <a:spcBef>
                          <a:spcPts val="0"/>
                        </a:spcBef>
                        <a:spcAft>
                          <a:spcPts val="0"/>
                        </a:spcAft>
                      </a:pPr>
                      <a:endParaRPr lang="en-US" sz="1600" b="1" dirty="0" smtClean="0">
                        <a:latin typeface="+mn-lt"/>
                        <a:ea typeface="Calibri"/>
                        <a:cs typeface="Times New Roman"/>
                      </a:endParaRPr>
                    </a:p>
                    <a:p>
                      <a:pPr marL="68580" marR="0">
                        <a:lnSpc>
                          <a:spcPts val="1240"/>
                        </a:lnSpc>
                        <a:spcBef>
                          <a:spcPts val="0"/>
                        </a:spcBef>
                        <a:spcAft>
                          <a:spcPts val="0"/>
                        </a:spcAft>
                      </a:pPr>
                      <a:r>
                        <a:rPr lang="en-US" sz="1600" b="1" dirty="0" smtClean="0">
                          <a:latin typeface="+mn-lt"/>
                          <a:ea typeface="Calibri"/>
                          <a:cs typeface="Times New Roman"/>
                        </a:rPr>
                        <a:t>Purpose</a:t>
                      </a:r>
                      <a:endParaRPr lang="en-US" sz="1600" dirty="0">
                        <a:latin typeface="+mn-lt"/>
                        <a:ea typeface="Calibri"/>
                        <a:cs typeface="Times New Roman"/>
                      </a:endParaRPr>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marL="80645" marR="0">
                        <a:lnSpc>
                          <a:spcPts val="1240"/>
                        </a:lnSpc>
                        <a:spcBef>
                          <a:spcPts val="0"/>
                        </a:spcBef>
                        <a:spcAft>
                          <a:spcPts val="0"/>
                        </a:spcAft>
                      </a:pPr>
                      <a:endParaRPr lang="en-US" sz="1600" b="1" dirty="0" smtClean="0">
                        <a:latin typeface="+mn-lt"/>
                        <a:ea typeface="Calibri"/>
                        <a:cs typeface="Times New Roman"/>
                      </a:endParaRPr>
                    </a:p>
                    <a:p>
                      <a:pPr marL="80645" marR="0">
                        <a:lnSpc>
                          <a:spcPts val="1240"/>
                        </a:lnSpc>
                        <a:spcBef>
                          <a:spcPts val="0"/>
                        </a:spcBef>
                        <a:spcAft>
                          <a:spcPts val="0"/>
                        </a:spcAft>
                      </a:pPr>
                      <a:r>
                        <a:rPr lang="en-US" sz="1600" b="1" dirty="0" smtClean="0">
                          <a:latin typeface="+mn-lt"/>
                          <a:ea typeface="Calibri"/>
                          <a:cs typeface="Times New Roman"/>
                        </a:rPr>
                        <a:t>Solve </a:t>
                      </a:r>
                      <a:r>
                        <a:rPr lang="en-US" sz="1600" b="1" dirty="0">
                          <a:latin typeface="+mn-lt"/>
                          <a:ea typeface="Calibri"/>
                          <a:cs typeface="Times New Roman"/>
                        </a:rPr>
                        <a:t>specific marketing problems</a:t>
                      </a:r>
                      <a:endParaRPr lang="en-US" sz="1600" dirty="0">
                        <a:latin typeface="+mn-lt"/>
                        <a:ea typeface="Calibri"/>
                        <a:cs typeface="Times New Roman"/>
                      </a:endParaRPr>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r>
              <a:tr h="601659">
                <a:tc>
                  <a:txBody>
                    <a:bodyPr/>
                    <a:lstStyle/>
                    <a:p>
                      <a:pPr marL="67945" marR="0" algn="ctr">
                        <a:lnSpc>
                          <a:spcPts val="1340"/>
                        </a:lnSpc>
                        <a:spcBef>
                          <a:spcPts val="0"/>
                        </a:spcBef>
                        <a:spcAft>
                          <a:spcPts val="0"/>
                        </a:spcAft>
                      </a:pPr>
                      <a:r>
                        <a:rPr lang="en-US" sz="1100" dirty="0" smtClean="0">
                          <a:latin typeface="Calibri"/>
                          <a:ea typeface="Calibri"/>
                          <a:cs typeface="Times New Roman"/>
                        </a:rPr>
                        <a:t>3</a:t>
                      </a:r>
                      <a:endParaRPr lang="en-US" sz="1100" dirty="0">
                        <a:latin typeface="Calibri"/>
                        <a:ea typeface="Calibri"/>
                        <a:cs typeface="Times New Roman"/>
                      </a:endParaRPr>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marL="68580" marR="0">
                        <a:lnSpc>
                          <a:spcPts val="1240"/>
                        </a:lnSpc>
                        <a:spcBef>
                          <a:spcPts val="0"/>
                        </a:spcBef>
                        <a:spcAft>
                          <a:spcPts val="0"/>
                        </a:spcAft>
                      </a:pPr>
                      <a:endParaRPr lang="en-US" sz="1600" b="1" dirty="0" smtClean="0">
                        <a:latin typeface="+mn-lt"/>
                        <a:ea typeface="Calibri"/>
                        <a:cs typeface="Times New Roman"/>
                      </a:endParaRPr>
                    </a:p>
                    <a:p>
                      <a:pPr marL="68580" marR="0">
                        <a:lnSpc>
                          <a:spcPts val="1240"/>
                        </a:lnSpc>
                        <a:spcBef>
                          <a:spcPts val="0"/>
                        </a:spcBef>
                        <a:spcAft>
                          <a:spcPts val="0"/>
                        </a:spcAft>
                      </a:pPr>
                      <a:r>
                        <a:rPr lang="en-US" sz="1600" b="1" dirty="0" smtClean="0">
                          <a:latin typeface="+mn-lt"/>
                          <a:ea typeface="Calibri"/>
                          <a:cs typeface="Times New Roman"/>
                        </a:rPr>
                        <a:t>Past/future </a:t>
                      </a:r>
                      <a:r>
                        <a:rPr lang="en-US" sz="1600" b="1" dirty="0">
                          <a:latin typeface="+mn-lt"/>
                          <a:ea typeface="Calibri"/>
                          <a:cs typeface="Times New Roman"/>
                        </a:rPr>
                        <a:t>oriented</a:t>
                      </a:r>
                      <a:endParaRPr lang="en-US" sz="1600" dirty="0">
                        <a:latin typeface="+mn-lt"/>
                        <a:ea typeface="Calibri"/>
                        <a:cs typeface="Times New Roman"/>
                      </a:endParaRPr>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marL="318770" marR="0">
                        <a:lnSpc>
                          <a:spcPts val="1240"/>
                        </a:lnSpc>
                        <a:spcBef>
                          <a:spcPts val="0"/>
                        </a:spcBef>
                        <a:spcAft>
                          <a:spcPts val="0"/>
                        </a:spcAft>
                      </a:pPr>
                      <a:endParaRPr lang="en-US" sz="1600" b="1" dirty="0" smtClean="0">
                        <a:latin typeface="+mn-lt"/>
                        <a:ea typeface="Calibri"/>
                        <a:cs typeface="Times New Roman"/>
                      </a:endParaRPr>
                    </a:p>
                    <a:p>
                      <a:pPr marL="318770" marR="0">
                        <a:lnSpc>
                          <a:spcPts val="1240"/>
                        </a:lnSpc>
                        <a:spcBef>
                          <a:spcPts val="0"/>
                        </a:spcBef>
                        <a:spcAft>
                          <a:spcPts val="0"/>
                        </a:spcAft>
                      </a:pPr>
                      <a:r>
                        <a:rPr lang="en-US" sz="1600" b="1" dirty="0" smtClean="0">
                          <a:latin typeface="+mn-lt"/>
                          <a:ea typeface="Calibri"/>
                          <a:cs typeface="Times New Roman"/>
                        </a:rPr>
                        <a:t>Past </a:t>
                      </a:r>
                      <a:r>
                        <a:rPr lang="en-US" sz="1600" b="1" dirty="0">
                          <a:latin typeface="+mn-lt"/>
                          <a:ea typeface="Calibri"/>
                          <a:cs typeface="Times New Roman"/>
                        </a:rPr>
                        <a:t>and present oriented</a:t>
                      </a:r>
                      <a:endParaRPr lang="en-US" sz="1600" dirty="0">
                        <a:latin typeface="+mn-lt"/>
                        <a:ea typeface="Calibri"/>
                        <a:cs typeface="Times New Roman"/>
                      </a:endParaRPr>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r>
              <a:tr h="501383">
                <a:tc>
                  <a:txBody>
                    <a:bodyPr/>
                    <a:lstStyle/>
                    <a:p>
                      <a:pPr marL="67945" marR="0" algn="ctr">
                        <a:lnSpc>
                          <a:spcPts val="1340"/>
                        </a:lnSpc>
                        <a:spcBef>
                          <a:spcPts val="0"/>
                        </a:spcBef>
                        <a:spcAft>
                          <a:spcPts val="0"/>
                        </a:spcAft>
                      </a:pPr>
                      <a:r>
                        <a:rPr lang="en-US" sz="1100" dirty="0" smtClean="0">
                          <a:latin typeface="Calibri"/>
                          <a:ea typeface="Calibri"/>
                          <a:cs typeface="Times New Roman"/>
                        </a:rPr>
                        <a:t>4</a:t>
                      </a:r>
                      <a:endParaRPr lang="en-US" sz="1100" dirty="0">
                        <a:latin typeface="Calibri"/>
                        <a:ea typeface="Calibri"/>
                        <a:cs typeface="Times New Roman"/>
                      </a:endParaRPr>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marL="68580" marR="0">
                        <a:lnSpc>
                          <a:spcPts val="1240"/>
                        </a:lnSpc>
                        <a:spcBef>
                          <a:spcPts val="0"/>
                        </a:spcBef>
                        <a:spcAft>
                          <a:spcPts val="0"/>
                        </a:spcAft>
                      </a:pPr>
                      <a:r>
                        <a:rPr lang="en-US" sz="1600" b="1">
                          <a:latin typeface="+mn-lt"/>
                          <a:ea typeface="Calibri"/>
                          <a:cs typeface="Times New Roman"/>
                        </a:rPr>
                        <a:t>Specific /General</a:t>
                      </a:r>
                      <a:endParaRPr lang="en-US" sz="1600">
                        <a:latin typeface="+mn-lt"/>
                        <a:ea typeface="Calibri"/>
                        <a:cs typeface="Times New Roman"/>
                      </a:endParaRPr>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marL="68580" marR="64135" algn="ctr">
                        <a:lnSpc>
                          <a:spcPts val="1240"/>
                        </a:lnSpc>
                        <a:spcBef>
                          <a:spcPts val="0"/>
                        </a:spcBef>
                        <a:spcAft>
                          <a:spcPts val="0"/>
                        </a:spcAft>
                      </a:pPr>
                      <a:endParaRPr lang="en-US" sz="1600" b="1" dirty="0" smtClean="0">
                        <a:latin typeface="+mn-lt"/>
                        <a:ea typeface="Calibri"/>
                        <a:cs typeface="Times New Roman"/>
                      </a:endParaRPr>
                    </a:p>
                    <a:p>
                      <a:pPr marL="68580" marR="64135" algn="ctr">
                        <a:lnSpc>
                          <a:spcPts val="1240"/>
                        </a:lnSpc>
                        <a:spcBef>
                          <a:spcPts val="0"/>
                        </a:spcBef>
                        <a:spcAft>
                          <a:spcPts val="0"/>
                        </a:spcAft>
                      </a:pPr>
                      <a:r>
                        <a:rPr lang="en-US" sz="1600" b="1" dirty="0" smtClean="0">
                          <a:latin typeface="+mn-lt"/>
                          <a:ea typeface="Calibri"/>
                          <a:cs typeface="Times New Roman"/>
                        </a:rPr>
                        <a:t>Specific</a:t>
                      </a:r>
                      <a:endParaRPr lang="en-US" sz="1600" dirty="0">
                        <a:latin typeface="+mn-lt"/>
                        <a:ea typeface="Calibri"/>
                        <a:cs typeface="Times New Roman"/>
                      </a:endParaRPr>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r>
              <a:tr h="792184">
                <a:tc>
                  <a:txBody>
                    <a:bodyPr/>
                    <a:lstStyle/>
                    <a:p>
                      <a:pPr algn="ctr"/>
                      <a:r>
                        <a:rPr lang="en-US" dirty="0" smtClean="0"/>
                        <a:t>5</a:t>
                      </a:r>
                      <a:endParaRPr lang="en-US" dirty="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marL="68580" marR="0">
                        <a:lnSpc>
                          <a:spcPts val="1340"/>
                        </a:lnSpc>
                        <a:spcBef>
                          <a:spcPts val="0"/>
                        </a:spcBef>
                        <a:spcAft>
                          <a:spcPts val="0"/>
                        </a:spcAft>
                      </a:pPr>
                      <a:r>
                        <a:rPr lang="en-US" sz="1600" b="1">
                          <a:latin typeface="+mn-lt"/>
                          <a:ea typeface="Calibri"/>
                          <a:cs typeface="Times New Roman"/>
                        </a:rPr>
                        <a:t>Components</a:t>
                      </a:r>
                      <a:endParaRPr lang="en-US" sz="1600">
                        <a:latin typeface="+mn-lt"/>
                        <a:ea typeface="Calibri"/>
                        <a:cs typeface="Times New Roman"/>
                      </a:endParaRPr>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marL="143510" marR="0">
                        <a:lnSpc>
                          <a:spcPts val="1460"/>
                        </a:lnSpc>
                        <a:spcBef>
                          <a:spcPts val="0"/>
                        </a:spcBef>
                        <a:spcAft>
                          <a:spcPts val="0"/>
                        </a:spcAft>
                      </a:pPr>
                      <a:endParaRPr lang="en-US" sz="1600" b="1" dirty="0" smtClean="0">
                        <a:latin typeface="+mn-lt"/>
                        <a:ea typeface="Calibri"/>
                        <a:cs typeface="Times New Roman"/>
                      </a:endParaRPr>
                    </a:p>
                    <a:p>
                      <a:pPr marL="143510" marR="0">
                        <a:lnSpc>
                          <a:spcPts val="1460"/>
                        </a:lnSpc>
                        <a:spcBef>
                          <a:spcPts val="0"/>
                        </a:spcBef>
                        <a:spcAft>
                          <a:spcPts val="0"/>
                        </a:spcAft>
                      </a:pPr>
                      <a:r>
                        <a:rPr lang="en-US" sz="1600" b="1" dirty="0" smtClean="0">
                          <a:latin typeface="+mn-lt"/>
                          <a:ea typeface="Calibri"/>
                          <a:cs typeface="Times New Roman"/>
                        </a:rPr>
                        <a:t>Consumer </a:t>
                      </a:r>
                      <a:r>
                        <a:rPr lang="en-US" sz="1600" b="1" dirty="0">
                          <a:latin typeface="+mn-lt"/>
                          <a:ea typeface="Calibri"/>
                          <a:cs typeface="Times New Roman"/>
                        </a:rPr>
                        <a:t>research,P4 research</a:t>
                      </a:r>
                      <a:endParaRPr lang="en-US" sz="1600" dirty="0">
                        <a:latin typeface="+mn-lt"/>
                        <a:ea typeface="Calibri"/>
                        <a:cs typeface="Times New Roman"/>
                      </a:endParaRPr>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r>
              <a:tr h="562661">
                <a:tc>
                  <a:txBody>
                    <a:bodyPr/>
                    <a:lstStyle/>
                    <a:p>
                      <a:pPr algn="ctr"/>
                      <a:r>
                        <a:rPr lang="en-US" dirty="0" smtClean="0"/>
                        <a:t>6</a:t>
                      </a:r>
                      <a:endParaRPr lang="en-US" dirty="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marL="68580" marR="0">
                        <a:lnSpc>
                          <a:spcPts val="1240"/>
                        </a:lnSpc>
                        <a:spcBef>
                          <a:spcPts val="0"/>
                        </a:spcBef>
                        <a:spcAft>
                          <a:spcPts val="0"/>
                        </a:spcAft>
                      </a:pPr>
                      <a:r>
                        <a:rPr lang="en-US" sz="1600" b="1">
                          <a:latin typeface="+mn-lt"/>
                          <a:ea typeface="Calibri"/>
                          <a:cs typeface="Times New Roman"/>
                        </a:rPr>
                        <a:t>Cost factors</a:t>
                      </a:r>
                      <a:endParaRPr lang="en-US" sz="1600">
                        <a:latin typeface="+mn-lt"/>
                        <a:ea typeface="Calibri"/>
                        <a:cs typeface="Times New Roman"/>
                      </a:endParaRPr>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marL="68580" marR="61595" algn="ctr">
                        <a:lnSpc>
                          <a:spcPts val="1240"/>
                        </a:lnSpc>
                        <a:spcBef>
                          <a:spcPts val="0"/>
                        </a:spcBef>
                        <a:spcAft>
                          <a:spcPts val="0"/>
                        </a:spcAft>
                      </a:pPr>
                      <a:endParaRPr lang="en-US" sz="1600" b="1" dirty="0" smtClean="0">
                        <a:latin typeface="+mn-lt"/>
                        <a:ea typeface="Calibri"/>
                        <a:cs typeface="Times New Roman"/>
                      </a:endParaRPr>
                    </a:p>
                    <a:p>
                      <a:pPr marL="68580" marR="61595" algn="ctr">
                        <a:lnSpc>
                          <a:spcPts val="1240"/>
                        </a:lnSpc>
                        <a:spcBef>
                          <a:spcPts val="0"/>
                        </a:spcBef>
                        <a:spcAft>
                          <a:spcPts val="0"/>
                        </a:spcAft>
                      </a:pPr>
                      <a:r>
                        <a:rPr lang="en-US" sz="1600" b="1" dirty="0" smtClean="0">
                          <a:latin typeface="+mn-lt"/>
                          <a:ea typeface="Calibri"/>
                          <a:cs typeface="Times New Roman"/>
                        </a:rPr>
                        <a:t>Low</a:t>
                      </a:r>
                      <a:endParaRPr lang="en-US" sz="1600" dirty="0">
                        <a:latin typeface="+mn-lt"/>
                        <a:ea typeface="Calibri"/>
                        <a:cs typeface="Times New Roman"/>
                      </a:endParaRPr>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r>
              <a:tr h="815659">
                <a:tc>
                  <a:txBody>
                    <a:bodyPr/>
                    <a:lstStyle/>
                    <a:p>
                      <a:pPr algn="ctr"/>
                      <a:r>
                        <a:rPr lang="en-US" dirty="0" smtClean="0"/>
                        <a:t>7</a:t>
                      </a:r>
                      <a:endParaRPr lang="en-US" dirty="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marL="68580" marR="0">
                        <a:lnSpc>
                          <a:spcPts val="1340"/>
                        </a:lnSpc>
                        <a:spcBef>
                          <a:spcPts val="0"/>
                        </a:spcBef>
                        <a:spcAft>
                          <a:spcPts val="0"/>
                        </a:spcAft>
                      </a:pPr>
                      <a:endParaRPr lang="en-US" sz="1600" b="1" dirty="0" smtClean="0">
                        <a:latin typeface="+mn-lt"/>
                        <a:ea typeface="Calibri"/>
                        <a:cs typeface="Times New Roman"/>
                      </a:endParaRPr>
                    </a:p>
                    <a:p>
                      <a:pPr marL="68580" marR="0">
                        <a:lnSpc>
                          <a:spcPts val="1340"/>
                        </a:lnSpc>
                        <a:spcBef>
                          <a:spcPts val="0"/>
                        </a:spcBef>
                        <a:spcAft>
                          <a:spcPts val="0"/>
                        </a:spcAft>
                      </a:pPr>
                      <a:r>
                        <a:rPr lang="en-US" sz="1600" b="1" dirty="0" smtClean="0">
                          <a:latin typeface="+mn-lt"/>
                          <a:ea typeface="Calibri"/>
                          <a:cs typeface="Times New Roman"/>
                        </a:rPr>
                        <a:t>Report</a:t>
                      </a:r>
                      <a:endParaRPr lang="en-US" sz="1600" dirty="0">
                        <a:latin typeface="+mn-lt"/>
                        <a:ea typeface="Calibri"/>
                        <a:cs typeface="Times New Roman"/>
                      </a:endParaRPr>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marL="756285" marR="746125" indent="-635" algn="ctr">
                        <a:spcBef>
                          <a:spcPts val="0"/>
                        </a:spcBef>
                        <a:spcAft>
                          <a:spcPts val="0"/>
                        </a:spcAft>
                      </a:pPr>
                      <a:endParaRPr lang="en-US" sz="1600" b="1" dirty="0" smtClean="0">
                        <a:latin typeface="+mn-lt"/>
                        <a:ea typeface="Calibri"/>
                        <a:cs typeface="Times New Roman"/>
                      </a:endParaRPr>
                    </a:p>
                    <a:p>
                      <a:pPr marL="756285" marR="746125" indent="-635" algn="ctr">
                        <a:spcBef>
                          <a:spcPts val="0"/>
                        </a:spcBef>
                        <a:spcAft>
                          <a:spcPts val="0"/>
                        </a:spcAft>
                      </a:pPr>
                      <a:r>
                        <a:rPr lang="en-US" sz="1600" b="1" dirty="0" smtClean="0">
                          <a:latin typeface="+mn-lt"/>
                          <a:ea typeface="Calibri"/>
                          <a:cs typeface="Times New Roman"/>
                        </a:rPr>
                        <a:t>1 </a:t>
                      </a:r>
                      <a:r>
                        <a:rPr lang="en-US" sz="1600" b="1" dirty="0">
                          <a:latin typeface="+mn-lt"/>
                          <a:ea typeface="Calibri"/>
                          <a:cs typeface="Times New Roman"/>
                        </a:rPr>
                        <a:t>report MR Report</a:t>
                      </a:r>
                      <a:endParaRPr lang="en-US" sz="1600" dirty="0">
                        <a:latin typeface="+mn-lt"/>
                        <a:ea typeface="Calibri"/>
                        <a:cs typeface="Times New Roman"/>
                      </a:endParaRPr>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r>
              <a:tr h="435981">
                <a:tc>
                  <a:txBody>
                    <a:bodyPr/>
                    <a:lstStyle/>
                    <a:p>
                      <a:pPr algn="ctr"/>
                      <a:r>
                        <a:rPr lang="en-US" dirty="0" smtClean="0"/>
                        <a:t>8</a:t>
                      </a:r>
                      <a:endParaRPr lang="en-US" dirty="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marL="68580" marR="0">
                        <a:lnSpc>
                          <a:spcPts val="1240"/>
                        </a:lnSpc>
                        <a:spcBef>
                          <a:spcPts val="0"/>
                        </a:spcBef>
                        <a:spcAft>
                          <a:spcPts val="0"/>
                        </a:spcAft>
                      </a:pPr>
                      <a:endParaRPr lang="en-US" sz="1600" b="1" dirty="0" smtClean="0">
                        <a:latin typeface="+mn-lt"/>
                        <a:ea typeface="Calibri"/>
                        <a:cs typeface="Times New Roman"/>
                      </a:endParaRPr>
                    </a:p>
                    <a:p>
                      <a:pPr marL="68580" marR="0">
                        <a:lnSpc>
                          <a:spcPts val="1240"/>
                        </a:lnSpc>
                        <a:spcBef>
                          <a:spcPts val="0"/>
                        </a:spcBef>
                        <a:spcAft>
                          <a:spcPts val="0"/>
                        </a:spcAft>
                      </a:pPr>
                      <a:r>
                        <a:rPr lang="en-US" sz="1600" b="1" dirty="0" smtClean="0">
                          <a:latin typeface="+mn-lt"/>
                          <a:ea typeface="Calibri"/>
                          <a:cs typeface="Times New Roman"/>
                        </a:rPr>
                        <a:t>Time </a:t>
                      </a:r>
                      <a:r>
                        <a:rPr lang="en-US" sz="1600" b="1" dirty="0">
                          <a:latin typeface="+mn-lt"/>
                          <a:ea typeface="Calibri"/>
                          <a:cs typeface="Times New Roman"/>
                        </a:rPr>
                        <a:t>Factor</a:t>
                      </a:r>
                      <a:endParaRPr lang="en-US" sz="1600" dirty="0">
                        <a:latin typeface="+mn-lt"/>
                        <a:ea typeface="Calibri"/>
                        <a:cs typeface="Times New Roman"/>
                      </a:endParaRPr>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marL="68580" marR="63500" algn="ctr">
                        <a:lnSpc>
                          <a:spcPts val="1240"/>
                        </a:lnSpc>
                        <a:spcBef>
                          <a:spcPts val="0"/>
                        </a:spcBef>
                        <a:spcAft>
                          <a:spcPts val="0"/>
                        </a:spcAft>
                      </a:pPr>
                      <a:endParaRPr lang="en-US" sz="1600" b="1" dirty="0" smtClean="0">
                        <a:latin typeface="+mn-lt"/>
                        <a:ea typeface="Calibri"/>
                        <a:cs typeface="Times New Roman"/>
                      </a:endParaRPr>
                    </a:p>
                    <a:p>
                      <a:pPr marL="68580" marR="63500" algn="ctr">
                        <a:lnSpc>
                          <a:spcPts val="1240"/>
                        </a:lnSpc>
                        <a:spcBef>
                          <a:spcPts val="0"/>
                        </a:spcBef>
                        <a:spcAft>
                          <a:spcPts val="0"/>
                        </a:spcAft>
                      </a:pPr>
                      <a:r>
                        <a:rPr lang="en-US" sz="1600" b="1" dirty="0" smtClean="0">
                          <a:latin typeface="+mn-lt"/>
                          <a:ea typeface="Calibri"/>
                          <a:cs typeface="Times New Roman"/>
                        </a:rPr>
                        <a:t>Short</a:t>
                      </a:r>
                      <a:endParaRPr lang="en-US" sz="1600" dirty="0">
                        <a:latin typeface="+mn-lt"/>
                        <a:ea typeface="Calibri"/>
                        <a:cs typeface="Times New Roman"/>
                      </a:endParaRPr>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r>
              <a:tr h="435981">
                <a:tc>
                  <a:txBody>
                    <a:bodyPr/>
                    <a:lstStyle/>
                    <a:p>
                      <a:pPr algn="ctr"/>
                      <a:r>
                        <a:rPr lang="en-US" dirty="0" smtClean="0"/>
                        <a:t>9</a:t>
                      </a:r>
                      <a:endParaRPr lang="en-US" dirty="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marL="68580" marR="0">
                        <a:lnSpc>
                          <a:spcPts val="1240"/>
                        </a:lnSpc>
                        <a:spcBef>
                          <a:spcPts val="0"/>
                        </a:spcBef>
                        <a:spcAft>
                          <a:spcPts val="0"/>
                        </a:spcAft>
                      </a:pPr>
                      <a:endParaRPr lang="en-US" sz="1600" b="1" dirty="0" smtClean="0">
                        <a:latin typeface="+mn-lt"/>
                        <a:ea typeface="Calibri"/>
                        <a:cs typeface="Times New Roman"/>
                      </a:endParaRPr>
                    </a:p>
                    <a:p>
                      <a:pPr marL="68580" marR="0">
                        <a:lnSpc>
                          <a:spcPts val="1240"/>
                        </a:lnSpc>
                        <a:spcBef>
                          <a:spcPts val="0"/>
                        </a:spcBef>
                        <a:spcAft>
                          <a:spcPts val="0"/>
                        </a:spcAft>
                      </a:pPr>
                      <a:r>
                        <a:rPr lang="en-US" sz="1600" b="1" dirty="0" smtClean="0">
                          <a:latin typeface="+mn-lt"/>
                          <a:ea typeface="Calibri"/>
                          <a:cs typeface="Times New Roman"/>
                        </a:rPr>
                        <a:t>Number </a:t>
                      </a:r>
                      <a:r>
                        <a:rPr lang="en-US" sz="1600" b="1" dirty="0">
                          <a:latin typeface="+mn-lt"/>
                          <a:ea typeface="Calibri"/>
                          <a:cs typeface="Times New Roman"/>
                        </a:rPr>
                        <a:t>of problems</a:t>
                      </a:r>
                      <a:endParaRPr lang="en-US" sz="1600" dirty="0">
                        <a:latin typeface="+mn-lt"/>
                        <a:ea typeface="Calibri"/>
                        <a:cs typeface="Times New Roman"/>
                      </a:endParaRPr>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marL="100965" marR="0">
                        <a:lnSpc>
                          <a:spcPts val="1240"/>
                        </a:lnSpc>
                        <a:spcBef>
                          <a:spcPts val="0"/>
                        </a:spcBef>
                        <a:spcAft>
                          <a:spcPts val="0"/>
                        </a:spcAft>
                      </a:pPr>
                      <a:endParaRPr lang="en-US" sz="1600" b="1" dirty="0" smtClean="0">
                        <a:latin typeface="+mn-lt"/>
                        <a:ea typeface="Calibri"/>
                        <a:cs typeface="Times New Roman"/>
                      </a:endParaRPr>
                    </a:p>
                    <a:p>
                      <a:pPr marL="100965" marR="0">
                        <a:lnSpc>
                          <a:spcPts val="1240"/>
                        </a:lnSpc>
                        <a:spcBef>
                          <a:spcPts val="0"/>
                        </a:spcBef>
                        <a:spcAft>
                          <a:spcPts val="0"/>
                        </a:spcAft>
                      </a:pPr>
                      <a:r>
                        <a:rPr lang="en-US" sz="1600" b="1" dirty="0" smtClean="0">
                          <a:latin typeface="+mn-lt"/>
                          <a:ea typeface="Calibri"/>
                          <a:cs typeface="Times New Roman"/>
                        </a:rPr>
                        <a:t>One </a:t>
                      </a:r>
                      <a:r>
                        <a:rPr lang="en-US" sz="1600" b="1" dirty="0">
                          <a:latin typeface="+mn-lt"/>
                          <a:ea typeface="Calibri"/>
                          <a:cs typeface="Times New Roman"/>
                        </a:rPr>
                        <a:t>Specific problems</a:t>
                      </a:r>
                      <a:endParaRPr lang="en-US" sz="1600" dirty="0">
                        <a:latin typeface="+mn-lt"/>
                        <a:ea typeface="Calibri"/>
                        <a:cs typeface="Times New Roman"/>
                      </a:endParaRPr>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r>
              <a:tr h="435981">
                <a:tc>
                  <a:txBody>
                    <a:bodyPr/>
                    <a:lstStyle/>
                    <a:p>
                      <a:pPr algn="ctr"/>
                      <a:r>
                        <a:rPr lang="en-US" dirty="0" smtClean="0"/>
                        <a:t>10</a:t>
                      </a:r>
                      <a:endParaRPr lang="en-US" dirty="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marL="68580" marR="0">
                        <a:lnSpc>
                          <a:spcPts val="1240"/>
                        </a:lnSpc>
                        <a:spcBef>
                          <a:spcPts val="0"/>
                        </a:spcBef>
                        <a:spcAft>
                          <a:spcPts val="0"/>
                        </a:spcAft>
                      </a:pPr>
                      <a:endParaRPr lang="en-US" sz="1600" b="1" dirty="0" smtClean="0">
                        <a:latin typeface="Calibri"/>
                        <a:ea typeface="Calibri"/>
                        <a:cs typeface="Times New Roman"/>
                      </a:endParaRPr>
                    </a:p>
                    <a:p>
                      <a:pPr marL="68580" marR="0">
                        <a:lnSpc>
                          <a:spcPts val="1240"/>
                        </a:lnSpc>
                        <a:spcBef>
                          <a:spcPts val="0"/>
                        </a:spcBef>
                        <a:spcAft>
                          <a:spcPts val="0"/>
                        </a:spcAft>
                      </a:pPr>
                      <a:r>
                        <a:rPr lang="en-US" sz="1600" b="1" dirty="0" smtClean="0">
                          <a:latin typeface="Calibri"/>
                          <a:ea typeface="Calibri"/>
                          <a:cs typeface="Times New Roman"/>
                        </a:rPr>
                        <a:t>Nature </a:t>
                      </a:r>
                      <a:r>
                        <a:rPr lang="en-US" sz="1600" b="1" dirty="0">
                          <a:latin typeface="Calibri"/>
                          <a:ea typeface="Calibri"/>
                          <a:cs typeface="Times New Roman"/>
                        </a:rPr>
                        <a:t>of firms</a:t>
                      </a:r>
                      <a:endParaRPr lang="en-US" sz="1600" dirty="0">
                        <a:latin typeface="Calibri"/>
                        <a:ea typeface="Calibri"/>
                        <a:cs typeface="Times New Roman"/>
                      </a:endParaRPr>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marL="68580" marR="0">
                        <a:lnSpc>
                          <a:spcPts val="1240"/>
                        </a:lnSpc>
                        <a:spcBef>
                          <a:spcPts val="0"/>
                        </a:spcBef>
                        <a:spcAft>
                          <a:spcPts val="0"/>
                        </a:spcAft>
                      </a:pPr>
                      <a:endParaRPr lang="en-US" sz="1600" b="1" dirty="0" smtClean="0">
                        <a:latin typeface="Calibri"/>
                        <a:ea typeface="Calibri"/>
                        <a:cs typeface="Times New Roman"/>
                      </a:endParaRPr>
                    </a:p>
                    <a:p>
                      <a:pPr marL="68580" marR="0">
                        <a:lnSpc>
                          <a:spcPts val="1240"/>
                        </a:lnSpc>
                        <a:spcBef>
                          <a:spcPts val="0"/>
                        </a:spcBef>
                        <a:spcAft>
                          <a:spcPts val="0"/>
                        </a:spcAft>
                      </a:pPr>
                      <a:r>
                        <a:rPr lang="en-US" sz="1600" b="1" dirty="0" smtClean="0">
                          <a:latin typeface="Calibri"/>
                          <a:ea typeface="Calibri"/>
                          <a:cs typeface="Times New Roman"/>
                        </a:rPr>
                        <a:t>Large </a:t>
                      </a:r>
                      <a:r>
                        <a:rPr lang="en-US" sz="1600" b="1" dirty="0">
                          <a:latin typeface="Calibri"/>
                          <a:ea typeface="Calibri"/>
                          <a:cs typeface="Times New Roman"/>
                        </a:rPr>
                        <a:t>/Small –any firm</a:t>
                      </a:r>
                      <a:endParaRPr lang="en-US" sz="1600" dirty="0">
                        <a:latin typeface="Calibri"/>
                        <a:ea typeface="Calibri"/>
                        <a:cs typeface="Times New Roman"/>
                      </a:endParaRPr>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1485" y="1"/>
            <a:ext cx="9145485" cy="6857999"/>
          </a:xfrm>
        </p:spPr>
      </p:pic>
      <p:sp>
        <p:nvSpPr>
          <p:cNvPr id="4" name="TextBox 3"/>
          <p:cNvSpPr txBox="1"/>
          <p:nvPr/>
        </p:nvSpPr>
        <p:spPr>
          <a:xfrm>
            <a:off x="1524000" y="498931"/>
            <a:ext cx="6858000" cy="5139869"/>
          </a:xfrm>
          <a:prstGeom prst="rect">
            <a:avLst/>
          </a:prstGeom>
          <a:noFill/>
        </p:spPr>
        <p:txBody>
          <a:bodyPr wrap="square" rtlCol="0">
            <a:spAutoFit/>
          </a:bodyPr>
          <a:lstStyle/>
          <a:p>
            <a:r>
              <a:rPr lang="en-US" sz="2400" b="1" dirty="0" smtClean="0">
                <a:solidFill>
                  <a:schemeClr val="bg1"/>
                </a:solidFill>
              </a:rPr>
              <a:t>MIS means all the data’s /information /records store in computer on regularly and continues basis.</a:t>
            </a:r>
          </a:p>
          <a:p>
            <a:r>
              <a:rPr lang="en-US" sz="2400" b="1" dirty="0" err="1" smtClean="0">
                <a:solidFill>
                  <a:schemeClr val="bg1"/>
                </a:solidFill>
              </a:rPr>
              <a:t>Eg</a:t>
            </a:r>
            <a:r>
              <a:rPr lang="en-US" sz="2400" b="1" dirty="0" smtClean="0">
                <a:solidFill>
                  <a:schemeClr val="bg1"/>
                </a:solidFill>
              </a:rPr>
              <a:t>- For students all data from FYBCOM Admission to examination upto TY BCOM collects and keep in college computer ---MIS.</a:t>
            </a:r>
          </a:p>
          <a:p>
            <a:r>
              <a:rPr lang="en-US" sz="2400" b="1" dirty="0" smtClean="0">
                <a:solidFill>
                  <a:schemeClr val="bg1"/>
                </a:solidFill>
              </a:rPr>
              <a:t>Same is applicable to Business Firm ..</a:t>
            </a:r>
          </a:p>
          <a:p>
            <a:r>
              <a:rPr lang="en-US" sz="2400" b="1" dirty="0" smtClean="0">
                <a:solidFill>
                  <a:schemeClr val="bg1"/>
                </a:solidFill>
              </a:rPr>
              <a:t> </a:t>
            </a:r>
            <a:endParaRPr lang="en-US" sz="2400" dirty="0" smtClean="0">
              <a:solidFill>
                <a:schemeClr val="bg1"/>
              </a:solidFill>
            </a:endParaRPr>
          </a:p>
          <a:p>
            <a:r>
              <a:rPr lang="en-US" sz="2400" b="1" dirty="0" smtClean="0">
                <a:solidFill>
                  <a:schemeClr val="bg1"/>
                </a:solidFill>
              </a:rPr>
              <a:t>( Collected and stored ---Structure of people ,equipment &amp; procedure to gather ,sort, analyses and transmit data to decision maker)</a:t>
            </a:r>
            <a:endParaRPr lang="en-US" sz="2400" dirty="0" smtClean="0">
              <a:solidFill>
                <a:schemeClr val="bg1"/>
              </a:solidFill>
            </a:endParaRPr>
          </a:p>
          <a:p>
            <a:pPr algn="ctr"/>
            <a:r>
              <a:rPr lang="en-US" sz="8800" dirty="0" smtClean="0">
                <a:solidFill>
                  <a:schemeClr val="bg1"/>
                </a:solidFill>
                <a:latin typeface="Aharoni" pitchFamily="2" charset="-79"/>
                <a:cs typeface="Aharoni" pitchFamily="2" charset="-79"/>
              </a:rPr>
              <a:t> </a:t>
            </a:r>
            <a:endParaRPr lang="en-US" sz="8800" dirty="0">
              <a:solidFill>
                <a:schemeClr val="bg1"/>
              </a:solidFill>
              <a:latin typeface="Aharoni" pitchFamily="2" charset="-79"/>
              <a:cs typeface="Aharoni" pitchFamily="2" charset="-79"/>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5485" cy="6857999"/>
          </a:xfrm>
        </p:spPr>
      </p:pic>
      <p:sp>
        <p:nvSpPr>
          <p:cNvPr id="4" name="TextBox 3"/>
          <p:cNvSpPr txBox="1"/>
          <p:nvPr/>
        </p:nvSpPr>
        <p:spPr>
          <a:xfrm>
            <a:off x="1524000" y="498931"/>
            <a:ext cx="6858000" cy="461665"/>
          </a:xfrm>
          <a:prstGeom prst="rect">
            <a:avLst/>
          </a:prstGeom>
          <a:noFill/>
        </p:spPr>
        <p:txBody>
          <a:bodyPr wrap="square" rtlCol="0">
            <a:spAutoFit/>
          </a:bodyPr>
          <a:lstStyle/>
          <a:p>
            <a:endParaRPr lang="en-US" sz="2400" dirty="0" smtClean="0">
              <a:solidFill>
                <a:schemeClr val="bg1"/>
              </a:solidFill>
            </a:endParaRPr>
          </a:p>
        </p:txBody>
      </p:sp>
      <p:sp>
        <p:nvSpPr>
          <p:cNvPr id="5" name="TextBox 4"/>
          <p:cNvSpPr txBox="1"/>
          <p:nvPr/>
        </p:nvSpPr>
        <p:spPr>
          <a:xfrm>
            <a:off x="1295400" y="914400"/>
            <a:ext cx="990600" cy="369332"/>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dirty="0" smtClean="0"/>
              <a:t>1 Year </a:t>
            </a:r>
            <a:endParaRPr lang="en-US" dirty="0"/>
          </a:p>
        </p:txBody>
      </p:sp>
      <p:sp>
        <p:nvSpPr>
          <p:cNvPr id="7" name="TextBox 6"/>
          <p:cNvSpPr txBox="1"/>
          <p:nvPr/>
        </p:nvSpPr>
        <p:spPr>
          <a:xfrm>
            <a:off x="2819400" y="838200"/>
            <a:ext cx="990600" cy="369332"/>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dirty="0" smtClean="0"/>
              <a:t>2 Year </a:t>
            </a:r>
            <a:endParaRPr lang="en-US" dirty="0"/>
          </a:p>
        </p:txBody>
      </p:sp>
      <p:sp>
        <p:nvSpPr>
          <p:cNvPr id="9" name="TextBox 8"/>
          <p:cNvSpPr txBox="1"/>
          <p:nvPr/>
        </p:nvSpPr>
        <p:spPr>
          <a:xfrm>
            <a:off x="4038600" y="914400"/>
            <a:ext cx="990600" cy="369332"/>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dirty="0" smtClean="0"/>
              <a:t>3 Year </a:t>
            </a:r>
            <a:endParaRPr lang="en-US" dirty="0"/>
          </a:p>
        </p:txBody>
      </p:sp>
      <p:sp>
        <p:nvSpPr>
          <p:cNvPr id="10" name="TextBox 9"/>
          <p:cNvSpPr txBox="1"/>
          <p:nvPr/>
        </p:nvSpPr>
        <p:spPr>
          <a:xfrm>
            <a:off x="5105400" y="914400"/>
            <a:ext cx="990600" cy="369332"/>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dirty="0" smtClean="0"/>
              <a:t>4 Year </a:t>
            </a:r>
            <a:endParaRPr lang="en-US" dirty="0"/>
          </a:p>
        </p:txBody>
      </p:sp>
      <p:sp>
        <p:nvSpPr>
          <p:cNvPr id="11" name="TextBox 10"/>
          <p:cNvSpPr txBox="1"/>
          <p:nvPr/>
        </p:nvSpPr>
        <p:spPr>
          <a:xfrm>
            <a:off x="6172200" y="914400"/>
            <a:ext cx="990600" cy="369332"/>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dirty="0" smtClean="0"/>
              <a:t>5 Year </a:t>
            </a:r>
            <a:endParaRPr lang="en-US" dirty="0"/>
          </a:p>
        </p:txBody>
      </p:sp>
      <p:sp>
        <p:nvSpPr>
          <p:cNvPr id="12" name="TextBox 11"/>
          <p:cNvSpPr txBox="1"/>
          <p:nvPr/>
        </p:nvSpPr>
        <p:spPr>
          <a:xfrm>
            <a:off x="1371600" y="1752600"/>
            <a:ext cx="990600" cy="369332"/>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dirty="0" smtClean="0"/>
              <a:t>Profit  </a:t>
            </a:r>
            <a:endParaRPr lang="en-US" dirty="0"/>
          </a:p>
        </p:txBody>
      </p:sp>
      <p:sp>
        <p:nvSpPr>
          <p:cNvPr id="17" name="TextBox 16"/>
          <p:cNvSpPr txBox="1"/>
          <p:nvPr/>
        </p:nvSpPr>
        <p:spPr>
          <a:xfrm>
            <a:off x="2667000" y="1752600"/>
            <a:ext cx="990600" cy="369332"/>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dirty="0" smtClean="0"/>
              <a:t>Profit  </a:t>
            </a:r>
            <a:endParaRPr lang="en-US" dirty="0"/>
          </a:p>
        </p:txBody>
      </p:sp>
      <p:sp>
        <p:nvSpPr>
          <p:cNvPr id="18" name="TextBox 17"/>
          <p:cNvSpPr txBox="1"/>
          <p:nvPr/>
        </p:nvSpPr>
        <p:spPr>
          <a:xfrm>
            <a:off x="3886200" y="1676400"/>
            <a:ext cx="990600" cy="369332"/>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dirty="0" smtClean="0"/>
              <a:t>Profit  </a:t>
            </a:r>
            <a:endParaRPr lang="en-US" dirty="0"/>
          </a:p>
        </p:txBody>
      </p:sp>
      <p:sp>
        <p:nvSpPr>
          <p:cNvPr id="19" name="TextBox 18"/>
          <p:cNvSpPr txBox="1"/>
          <p:nvPr/>
        </p:nvSpPr>
        <p:spPr>
          <a:xfrm>
            <a:off x="5105400" y="1676400"/>
            <a:ext cx="990600" cy="369332"/>
          </a:xfrm>
          <a:prstGeom prst="rect">
            <a:avLst/>
          </a:prstGeom>
          <a:solidFill>
            <a:srgbClr val="FF0000"/>
          </a:solidFill>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dirty="0" smtClean="0"/>
              <a:t>Loss  </a:t>
            </a:r>
            <a:endParaRPr lang="en-US" dirty="0"/>
          </a:p>
        </p:txBody>
      </p:sp>
      <p:sp>
        <p:nvSpPr>
          <p:cNvPr id="20" name="TextBox 19"/>
          <p:cNvSpPr txBox="1"/>
          <p:nvPr/>
        </p:nvSpPr>
        <p:spPr>
          <a:xfrm>
            <a:off x="6172200" y="1600200"/>
            <a:ext cx="990600" cy="369332"/>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dirty="0" smtClean="0"/>
              <a:t>Profit  </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ox(in)">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 calcmode="lin" valueType="num">
                                      <p:cBhvr additive="base">
                                        <p:cTn id="12" dur="500" fill="hold"/>
                                        <p:tgtEl>
                                          <p:spTgt spid="12"/>
                                        </p:tgtEl>
                                        <p:attrNameLst>
                                          <p:attrName>ppt_x</p:attrName>
                                        </p:attrNameLst>
                                      </p:cBhvr>
                                      <p:tavLst>
                                        <p:tav tm="0">
                                          <p:val>
                                            <p:strVal val="#ppt_x"/>
                                          </p:val>
                                        </p:tav>
                                        <p:tav tm="100000">
                                          <p:val>
                                            <p:strVal val="#ppt_x"/>
                                          </p:val>
                                        </p:tav>
                                      </p:tavLst>
                                    </p:anim>
                                    <p:anim calcmode="lin" valueType="num">
                                      <p:cBhvr additive="base">
                                        <p:cTn id="13"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4" presetClass="entr" presetSubtype="16" fill="hold" grpId="0" nodeType="click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box(in)">
                                      <p:cBhvr>
                                        <p:cTn id="18" dur="500"/>
                                        <p:tgtEl>
                                          <p:spTgt spid="7"/>
                                        </p:tgtEl>
                                      </p:cBhvr>
                                    </p:animEffect>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17"/>
                                        </p:tgtEl>
                                        <p:attrNameLst>
                                          <p:attrName>style.visibility</p:attrName>
                                        </p:attrNameLst>
                                      </p:cBhvr>
                                      <p:to>
                                        <p:strVal val="visible"/>
                                      </p:to>
                                    </p:set>
                                    <p:anim calcmode="lin" valueType="num">
                                      <p:cBhvr additive="base">
                                        <p:cTn id="23" dur="500" fill="hold"/>
                                        <p:tgtEl>
                                          <p:spTgt spid="17"/>
                                        </p:tgtEl>
                                        <p:attrNameLst>
                                          <p:attrName>ppt_x</p:attrName>
                                        </p:attrNameLst>
                                      </p:cBhvr>
                                      <p:tavLst>
                                        <p:tav tm="0">
                                          <p:val>
                                            <p:strVal val="#ppt_x"/>
                                          </p:val>
                                        </p:tav>
                                        <p:tav tm="100000">
                                          <p:val>
                                            <p:strVal val="#ppt_x"/>
                                          </p:val>
                                        </p:tav>
                                      </p:tavLst>
                                    </p:anim>
                                    <p:anim calcmode="lin" valueType="num">
                                      <p:cBhvr additive="base">
                                        <p:cTn id="24"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3" presetClass="entr" presetSubtype="10" fill="hold" grpId="0" nodeType="clickEffect">
                                  <p:stCondLst>
                                    <p:cond delay="0"/>
                                  </p:stCondLst>
                                  <p:childTnLst>
                                    <p:set>
                                      <p:cBhvr>
                                        <p:cTn id="28" dur="1" fill="hold">
                                          <p:stCondLst>
                                            <p:cond delay="0"/>
                                          </p:stCondLst>
                                        </p:cTn>
                                        <p:tgtEl>
                                          <p:spTgt spid="9"/>
                                        </p:tgtEl>
                                        <p:attrNameLst>
                                          <p:attrName>style.visibility</p:attrName>
                                        </p:attrNameLst>
                                      </p:cBhvr>
                                      <p:to>
                                        <p:strVal val="visible"/>
                                      </p:to>
                                    </p:set>
                                    <p:animEffect transition="in" filter="blinds(horizontal)">
                                      <p:cBhvr>
                                        <p:cTn id="29" dur="500"/>
                                        <p:tgtEl>
                                          <p:spTgt spid="9"/>
                                        </p:tgtEl>
                                      </p:cBhvr>
                                    </p:animEffect>
                                  </p:childTnLst>
                                </p:cTn>
                              </p:par>
                            </p:childTnLst>
                          </p:cTn>
                        </p:par>
                      </p:childTnLst>
                    </p:cTn>
                  </p:par>
                  <p:par>
                    <p:cTn id="30" fill="hold">
                      <p:stCondLst>
                        <p:cond delay="indefinite"/>
                      </p:stCondLst>
                      <p:childTnLst>
                        <p:par>
                          <p:cTn id="31" fill="hold">
                            <p:stCondLst>
                              <p:cond delay="0"/>
                            </p:stCondLst>
                            <p:childTnLst>
                              <p:par>
                                <p:cTn id="32" presetID="2" presetClass="entr" presetSubtype="4" fill="hold" grpId="0" nodeType="clickEffect">
                                  <p:stCondLst>
                                    <p:cond delay="0"/>
                                  </p:stCondLst>
                                  <p:childTnLst>
                                    <p:set>
                                      <p:cBhvr>
                                        <p:cTn id="33" dur="1" fill="hold">
                                          <p:stCondLst>
                                            <p:cond delay="0"/>
                                          </p:stCondLst>
                                        </p:cTn>
                                        <p:tgtEl>
                                          <p:spTgt spid="18"/>
                                        </p:tgtEl>
                                        <p:attrNameLst>
                                          <p:attrName>style.visibility</p:attrName>
                                        </p:attrNameLst>
                                      </p:cBhvr>
                                      <p:to>
                                        <p:strVal val="visible"/>
                                      </p:to>
                                    </p:set>
                                    <p:anim calcmode="lin" valueType="num">
                                      <p:cBhvr additive="base">
                                        <p:cTn id="34" dur="500" fill="hold"/>
                                        <p:tgtEl>
                                          <p:spTgt spid="18"/>
                                        </p:tgtEl>
                                        <p:attrNameLst>
                                          <p:attrName>ppt_x</p:attrName>
                                        </p:attrNameLst>
                                      </p:cBhvr>
                                      <p:tavLst>
                                        <p:tav tm="0">
                                          <p:val>
                                            <p:strVal val="#ppt_x"/>
                                          </p:val>
                                        </p:tav>
                                        <p:tav tm="100000">
                                          <p:val>
                                            <p:strVal val="#ppt_x"/>
                                          </p:val>
                                        </p:tav>
                                      </p:tavLst>
                                    </p:anim>
                                    <p:anim calcmode="lin" valueType="num">
                                      <p:cBhvr additive="base">
                                        <p:cTn id="35"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3" presetClass="entr" presetSubtype="10" fill="hold" grpId="0" nodeType="clickEffect">
                                  <p:stCondLst>
                                    <p:cond delay="0"/>
                                  </p:stCondLst>
                                  <p:childTnLst>
                                    <p:set>
                                      <p:cBhvr>
                                        <p:cTn id="39" dur="1" fill="hold">
                                          <p:stCondLst>
                                            <p:cond delay="0"/>
                                          </p:stCondLst>
                                        </p:cTn>
                                        <p:tgtEl>
                                          <p:spTgt spid="10"/>
                                        </p:tgtEl>
                                        <p:attrNameLst>
                                          <p:attrName>style.visibility</p:attrName>
                                        </p:attrNameLst>
                                      </p:cBhvr>
                                      <p:to>
                                        <p:strVal val="visible"/>
                                      </p:to>
                                    </p:set>
                                    <p:animEffect transition="in" filter="blinds(horizontal)">
                                      <p:cBhvr>
                                        <p:cTn id="40" dur="500"/>
                                        <p:tgtEl>
                                          <p:spTgt spid="10"/>
                                        </p:tgtEl>
                                      </p:cBhvr>
                                    </p:animEffect>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grpId="0" nodeType="clickEffect">
                                  <p:stCondLst>
                                    <p:cond delay="0"/>
                                  </p:stCondLst>
                                  <p:childTnLst>
                                    <p:set>
                                      <p:cBhvr>
                                        <p:cTn id="44" dur="1" fill="hold">
                                          <p:stCondLst>
                                            <p:cond delay="0"/>
                                          </p:stCondLst>
                                        </p:cTn>
                                        <p:tgtEl>
                                          <p:spTgt spid="19"/>
                                        </p:tgtEl>
                                        <p:attrNameLst>
                                          <p:attrName>style.visibility</p:attrName>
                                        </p:attrNameLst>
                                      </p:cBhvr>
                                      <p:to>
                                        <p:strVal val="visible"/>
                                      </p:to>
                                    </p:set>
                                    <p:anim calcmode="lin" valueType="num">
                                      <p:cBhvr additive="base">
                                        <p:cTn id="45" dur="500" fill="hold"/>
                                        <p:tgtEl>
                                          <p:spTgt spid="19"/>
                                        </p:tgtEl>
                                        <p:attrNameLst>
                                          <p:attrName>ppt_x</p:attrName>
                                        </p:attrNameLst>
                                      </p:cBhvr>
                                      <p:tavLst>
                                        <p:tav tm="0">
                                          <p:val>
                                            <p:strVal val="#ppt_x"/>
                                          </p:val>
                                        </p:tav>
                                        <p:tav tm="100000">
                                          <p:val>
                                            <p:strVal val="#ppt_x"/>
                                          </p:val>
                                        </p:tav>
                                      </p:tavLst>
                                    </p:anim>
                                    <p:anim calcmode="lin" valueType="num">
                                      <p:cBhvr additive="base">
                                        <p:cTn id="46"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3" presetClass="entr" presetSubtype="10" fill="hold" grpId="0" nodeType="clickEffect">
                                  <p:stCondLst>
                                    <p:cond delay="0"/>
                                  </p:stCondLst>
                                  <p:childTnLst>
                                    <p:set>
                                      <p:cBhvr>
                                        <p:cTn id="50" dur="1" fill="hold">
                                          <p:stCondLst>
                                            <p:cond delay="0"/>
                                          </p:stCondLst>
                                        </p:cTn>
                                        <p:tgtEl>
                                          <p:spTgt spid="11"/>
                                        </p:tgtEl>
                                        <p:attrNameLst>
                                          <p:attrName>style.visibility</p:attrName>
                                        </p:attrNameLst>
                                      </p:cBhvr>
                                      <p:to>
                                        <p:strVal val="visible"/>
                                      </p:to>
                                    </p:set>
                                    <p:animEffect transition="in" filter="blinds(horizontal)">
                                      <p:cBhvr>
                                        <p:cTn id="51" dur="500"/>
                                        <p:tgtEl>
                                          <p:spTgt spid="11"/>
                                        </p:tgtEl>
                                      </p:cBhvr>
                                    </p:animEffect>
                                  </p:childTnLst>
                                </p:cTn>
                              </p:par>
                            </p:childTnLst>
                          </p:cTn>
                        </p:par>
                      </p:childTnLst>
                    </p:cTn>
                  </p:par>
                  <p:par>
                    <p:cTn id="52" fill="hold">
                      <p:stCondLst>
                        <p:cond delay="indefinite"/>
                      </p:stCondLst>
                      <p:childTnLst>
                        <p:par>
                          <p:cTn id="53" fill="hold">
                            <p:stCondLst>
                              <p:cond delay="0"/>
                            </p:stCondLst>
                            <p:childTnLst>
                              <p:par>
                                <p:cTn id="54" presetID="2" presetClass="entr" presetSubtype="4" fill="hold" grpId="0" nodeType="clickEffect">
                                  <p:stCondLst>
                                    <p:cond delay="0"/>
                                  </p:stCondLst>
                                  <p:childTnLst>
                                    <p:set>
                                      <p:cBhvr>
                                        <p:cTn id="55" dur="1" fill="hold">
                                          <p:stCondLst>
                                            <p:cond delay="0"/>
                                          </p:stCondLst>
                                        </p:cTn>
                                        <p:tgtEl>
                                          <p:spTgt spid="20"/>
                                        </p:tgtEl>
                                        <p:attrNameLst>
                                          <p:attrName>style.visibility</p:attrName>
                                        </p:attrNameLst>
                                      </p:cBhvr>
                                      <p:to>
                                        <p:strVal val="visible"/>
                                      </p:to>
                                    </p:set>
                                    <p:anim calcmode="lin" valueType="num">
                                      <p:cBhvr additive="base">
                                        <p:cTn id="56" dur="500" fill="hold"/>
                                        <p:tgtEl>
                                          <p:spTgt spid="20"/>
                                        </p:tgtEl>
                                        <p:attrNameLst>
                                          <p:attrName>ppt_x</p:attrName>
                                        </p:attrNameLst>
                                      </p:cBhvr>
                                      <p:tavLst>
                                        <p:tav tm="0">
                                          <p:val>
                                            <p:strVal val="#ppt_x"/>
                                          </p:val>
                                        </p:tav>
                                        <p:tav tm="100000">
                                          <p:val>
                                            <p:strVal val="#ppt_x"/>
                                          </p:val>
                                        </p:tav>
                                      </p:tavLst>
                                    </p:anim>
                                    <p:anim calcmode="lin" valueType="num">
                                      <p:cBhvr additive="base">
                                        <p:cTn id="57"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animBg="1"/>
      <p:bldP spid="9" grpId="0" animBg="1"/>
      <p:bldP spid="10" grpId="0" animBg="1"/>
      <p:bldP spid="11" grpId="0" animBg="1"/>
      <p:bldP spid="12" grpId="0" animBg="1"/>
      <p:bldP spid="17" grpId="0" animBg="1"/>
      <p:bldP spid="18" grpId="0" animBg="1"/>
      <p:bldP spid="19" grpId="0" animBg="1"/>
      <p:bldP spid="20"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1485" y="1"/>
            <a:ext cx="9145485" cy="6857999"/>
          </a:xfrm>
        </p:spPr>
      </p:pic>
      <p:sp>
        <p:nvSpPr>
          <p:cNvPr id="4" name="TextBox 3"/>
          <p:cNvSpPr txBox="1"/>
          <p:nvPr/>
        </p:nvSpPr>
        <p:spPr>
          <a:xfrm>
            <a:off x="1524000" y="498931"/>
            <a:ext cx="6858000" cy="7355860"/>
          </a:xfrm>
          <a:prstGeom prst="rect">
            <a:avLst/>
          </a:prstGeom>
          <a:noFill/>
        </p:spPr>
        <p:txBody>
          <a:bodyPr wrap="square" rtlCol="0">
            <a:spAutoFit/>
          </a:bodyPr>
          <a:lstStyle/>
          <a:p>
            <a:r>
              <a:rPr lang="en-US" sz="2400" b="1" dirty="0" smtClean="0">
                <a:solidFill>
                  <a:schemeClr val="bg1"/>
                </a:solidFill>
              </a:rPr>
              <a:t>MR... means...</a:t>
            </a:r>
            <a:endParaRPr lang="en-US" sz="2400" dirty="0" smtClean="0">
              <a:solidFill>
                <a:schemeClr val="bg1"/>
              </a:solidFill>
            </a:endParaRPr>
          </a:p>
          <a:p>
            <a:r>
              <a:rPr lang="en-US" sz="2400" b="1" dirty="0" err="1" smtClean="0">
                <a:solidFill>
                  <a:schemeClr val="bg1"/>
                </a:solidFill>
              </a:rPr>
              <a:t>Eg</a:t>
            </a:r>
            <a:r>
              <a:rPr lang="en-US" sz="2400" b="1" dirty="0" smtClean="0">
                <a:solidFill>
                  <a:schemeClr val="bg1"/>
                </a:solidFill>
              </a:rPr>
              <a:t>- If A company has been working from last 5 years and starting 3 years, the company has received profit and suddenly fourth year the company is faced loss that considered is specific problem and It is essential to identify the reason that is Marketing Research . After solve the problem all data would transfer to MIS (Computer)</a:t>
            </a:r>
            <a:endParaRPr lang="en-US" sz="2400" dirty="0" smtClean="0">
              <a:solidFill>
                <a:schemeClr val="bg1"/>
              </a:solidFill>
            </a:endParaRPr>
          </a:p>
          <a:p>
            <a:r>
              <a:rPr lang="en-US" sz="2400" b="1" dirty="0" smtClean="0">
                <a:solidFill>
                  <a:schemeClr val="bg1"/>
                </a:solidFill>
              </a:rPr>
              <a:t> </a:t>
            </a:r>
            <a:endParaRPr lang="en-US" sz="2400" dirty="0" smtClean="0">
              <a:solidFill>
                <a:schemeClr val="bg1"/>
              </a:solidFill>
            </a:endParaRPr>
          </a:p>
          <a:p>
            <a:r>
              <a:rPr lang="en-US" sz="2400" b="1" dirty="0" smtClean="0">
                <a:solidFill>
                  <a:schemeClr val="bg1"/>
                </a:solidFill>
              </a:rPr>
              <a:t>1year	2 year	3 year	4  year	5 year</a:t>
            </a:r>
            <a:endParaRPr lang="en-US" sz="2400" dirty="0" smtClean="0">
              <a:solidFill>
                <a:schemeClr val="bg1"/>
              </a:solidFill>
            </a:endParaRPr>
          </a:p>
          <a:p>
            <a:r>
              <a:rPr lang="en-US" sz="2400" b="1" dirty="0" smtClean="0">
                <a:solidFill>
                  <a:schemeClr val="bg1"/>
                </a:solidFill>
              </a:rPr>
              <a:t> </a:t>
            </a:r>
            <a:endParaRPr lang="en-US" sz="2400" dirty="0" smtClean="0">
              <a:solidFill>
                <a:schemeClr val="bg1"/>
              </a:solidFill>
            </a:endParaRPr>
          </a:p>
          <a:p>
            <a:r>
              <a:rPr lang="en-US" sz="2400" b="1" dirty="0" smtClean="0">
                <a:solidFill>
                  <a:schemeClr val="bg1"/>
                </a:solidFill>
              </a:rPr>
              <a:t>Profit	</a:t>
            </a:r>
            <a:r>
              <a:rPr lang="en-US" sz="2400" b="1" dirty="0" err="1" smtClean="0">
                <a:solidFill>
                  <a:schemeClr val="bg1"/>
                </a:solidFill>
              </a:rPr>
              <a:t>Profit</a:t>
            </a:r>
            <a:r>
              <a:rPr lang="en-US" sz="2400" b="1" dirty="0" smtClean="0">
                <a:solidFill>
                  <a:schemeClr val="bg1"/>
                </a:solidFill>
              </a:rPr>
              <a:t>	</a:t>
            </a:r>
            <a:r>
              <a:rPr lang="en-US" sz="2400" b="1" dirty="0" err="1" smtClean="0">
                <a:solidFill>
                  <a:schemeClr val="bg1"/>
                </a:solidFill>
              </a:rPr>
              <a:t>Profit</a:t>
            </a:r>
            <a:r>
              <a:rPr lang="en-US" sz="2400" b="1" dirty="0" smtClean="0">
                <a:solidFill>
                  <a:schemeClr val="bg1"/>
                </a:solidFill>
              </a:rPr>
              <a:t>	Loss	Profit</a:t>
            </a:r>
          </a:p>
          <a:p>
            <a:r>
              <a:rPr lang="en-US" sz="2400" b="1" dirty="0" smtClean="0">
                <a:solidFill>
                  <a:schemeClr val="bg1"/>
                </a:solidFill>
              </a:rPr>
              <a:t> </a:t>
            </a:r>
            <a:endParaRPr lang="en-US" sz="2400" dirty="0" smtClean="0">
              <a:solidFill>
                <a:schemeClr val="bg1"/>
              </a:solidFill>
            </a:endParaRPr>
          </a:p>
          <a:p>
            <a:r>
              <a:rPr lang="en-US" sz="2400" b="1" dirty="0" smtClean="0">
                <a:solidFill>
                  <a:schemeClr val="bg1"/>
                </a:solidFill>
              </a:rPr>
              <a:t> </a:t>
            </a:r>
            <a:endParaRPr lang="en-US" sz="2400" dirty="0" smtClean="0">
              <a:solidFill>
                <a:schemeClr val="bg1"/>
              </a:solidFill>
            </a:endParaRPr>
          </a:p>
          <a:p>
            <a:r>
              <a:rPr lang="en-US" sz="2400" b="1" dirty="0" smtClean="0">
                <a:solidFill>
                  <a:schemeClr val="bg1"/>
                </a:solidFill>
              </a:rPr>
              <a:t>Marketing Research to solve Specific problem and after that data’s transfer to computer (MIS)</a:t>
            </a:r>
          </a:p>
          <a:p>
            <a:endParaRPr lang="en-US" sz="8800" dirty="0">
              <a:solidFill>
                <a:schemeClr val="bg1"/>
              </a:solidFill>
              <a:latin typeface="Aharoni" pitchFamily="2" charset="-79"/>
              <a:cs typeface="Aharoni" pitchFamily="2" charset="-79"/>
            </a:endParaRPr>
          </a:p>
        </p:txBody>
      </p:sp>
      <p:cxnSp>
        <p:nvCxnSpPr>
          <p:cNvPr id="6" name="Straight Arrow Connector 5"/>
          <p:cNvCxnSpPr/>
          <p:nvPr/>
        </p:nvCxnSpPr>
        <p:spPr>
          <a:xfrm rot="5400000" flipH="1" flipV="1">
            <a:off x="4419600" y="4267200"/>
            <a:ext cx="381000" cy="381000"/>
          </a:xfrm>
          <a:prstGeom prst="straightConnector1">
            <a:avLst/>
          </a:prstGeom>
          <a:ln>
            <a:solidFill>
              <a:schemeClr val="bg1"/>
            </a:solidFill>
            <a:tailEnd type="arrow"/>
          </a:ln>
        </p:spPr>
        <p:style>
          <a:lnRef idx="1">
            <a:schemeClr val="accent4"/>
          </a:lnRef>
          <a:fillRef idx="0">
            <a:schemeClr val="accent4"/>
          </a:fillRef>
          <a:effectRef idx="0">
            <a:schemeClr val="accent4"/>
          </a:effectRef>
          <a:fontRef idx="minor">
            <a:schemeClr val="tx1"/>
          </a:fontRef>
        </p:style>
      </p:cxn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1485" y="1"/>
            <a:ext cx="9145485" cy="6857999"/>
          </a:xfrm>
        </p:spPr>
      </p:pic>
      <p:sp>
        <p:nvSpPr>
          <p:cNvPr id="4" name="TextBox 3"/>
          <p:cNvSpPr txBox="1"/>
          <p:nvPr/>
        </p:nvSpPr>
        <p:spPr>
          <a:xfrm>
            <a:off x="381000" y="304800"/>
            <a:ext cx="8458200" cy="6247864"/>
          </a:xfrm>
          <a:prstGeom prst="rect">
            <a:avLst/>
          </a:prstGeom>
          <a:noFill/>
        </p:spPr>
        <p:txBody>
          <a:bodyPr wrap="square" rtlCol="0">
            <a:spAutoFit/>
          </a:bodyPr>
          <a:lstStyle/>
          <a:p>
            <a:r>
              <a:rPr lang="en-US" sz="2400" b="1" dirty="0" smtClean="0">
                <a:solidFill>
                  <a:schemeClr val="bg1"/>
                </a:solidFill>
              </a:rPr>
              <a:t>Components of MIS, MR, Marketing Intelligence and MDSS</a:t>
            </a:r>
            <a:endParaRPr lang="en-US" sz="2400" dirty="0" smtClean="0">
              <a:solidFill>
                <a:schemeClr val="bg1"/>
              </a:solidFill>
            </a:endParaRPr>
          </a:p>
          <a:p>
            <a:endParaRPr lang="en-US" sz="2000" b="1" dirty="0" smtClean="0"/>
          </a:p>
          <a:p>
            <a:r>
              <a:rPr lang="en-US" sz="2400" b="1" dirty="0" smtClean="0">
                <a:solidFill>
                  <a:srgbClr val="FFFF00"/>
                </a:solidFill>
              </a:rPr>
              <a:t>1.MR:- </a:t>
            </a:r>
            <a:r>
              <a:rPr lang="en-US" sz="2400" dirty="0" smtClean="0"/>
              <a:t>To solve specific marketing problem. Scope - Consumer</a:t>
            </a:r>
          </a:p>
          <a:p>
            <a:r>
              <a:rPr lang="en-US" sz="2400" dirty="0" smtClean="0"/>
              <a:t>Research, Product Research, Price Research, Promotion Research, Place Research</a:t>
            </a:r>
          </a:p>
          <a:p>
            <a:endParaRPr lang="en-US" sz="2400" b="1" dirty="0" smtClean="0">
              <a:solidFill>
                <a:srgbClr val="FFFF00"/>
              </a:solidFill>
            </a:endParaRPr>
          </a:p>
          <a:p>
            <a:r>
              <a:rPr lang="en-US" sz="2400" b="1" dirty="0" smtClean="0">
                <a:solidFill>
                  <a:srgbClr val="FFFF00"/>
                </a:solidFill>
              </a:rPr>
              <a:t> 2.Internal Records:- </a:t>
            </a:r>
            <a:r>
              <a:rPr lang="en-US" sz="2400" i="1" dirty="0" smtClean="0"/>
              <a:t>Data on internal marketing environment such as sales, costs. </a:t>
            </a:r>
          </a:p>
          <a:p>
            <a:r>
              <a:rPr lang="en-US" sz="2400" b="1" dirty="0" smtClean="0">
                <a:solidFill>
                  <a:srgbClr val="FFFF00"/>
                </a:solidFill>
              </a:rPr>
              <a:t>	</a:t>
            </a:r>
          </a:p>
          <a:p>
            <a:r>
              <a:rPr lang="en-US" sz="2400" b="1" dirty="0" smtClean="0">
                <a:solidFill>
                  <a:srgbClr val="FFFF00"/>
                </a:solidFill>
              </a:rPr>
              <a:t>3.MDSS ( Marketing Decision support System ):- </a:t>
            </a:r>
            <a:r>
              <a:rPr lang="en-US" sz="2400" dirty="0" smtClean="0"/>
              <a:t>Specializes in three areas -Forecasting and analytical Marketing Support, Custom Database System, Research Tracker Database System.</a:t>
            </a:r>
          </a:p>
          <a:p>
            <a:endParaRPr lang="en-US" sz="2400" dirty="0" smtClean="0"/>
          </a:p>
          <a:p>
            <a:r>
              <a:rPr lang="en-US" sz="2400" b="1" dirty="0" smtClean="0">
                <a:solidFill>
                  <a:srgbClr val="FFFF00"/>
                </a:solidFill>
              </a:rPr>
              <a:t>4.MI ( Marketing Intelligence):-</a:t>
            </a:r>
            <a:r>
              <a:rPr lang="en-US" sz="2400" i="1" dirty="0" smtClean="0"/>
              <a:t>Information for identifying market opportunity, </a:t>
            </a:r>
            <a:r>
              <a:rPr lang="en-US" sz="2400" dirty="0" smtClean="0"/>
              <a:t>and the development of market penetration and market development strategies.</a:t>
            </a:r>
          </a:p>
          <a:p>
            <a:endParaRPr lang="en-US" sz="2000" dirty="0" smtClean="0">
              <a:solidFill>
                <a:srgbClr val="FFFF00"/>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667</TotalTime>
  <Words>495</Words>
  <Application>Microsoft Office PowerPoint</Application>
  <PresentationFormat>On-screen Show (4:3)</PresentationFormat>
  <Paragraphs>249</Paragraphs>
  <Slides>11</Slides>
  <Notes>1</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DELL</dc:creator>
  <cp:lastModifiedBy>DELL</cp:lastModifiedBy>
  <cp:revision>68</cp:revision>
  <dcterms:created xsi:type="dcterms:W3CDTF">2020-06-02T07:05:21Z</dcterms:created>
  <dcterms:modified xsi:type="dcterms:W3CDTF">2021-09-18T17:36:25Z</dcterms:modified>
</cp:coreProperties>
</file>